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13"/>
  </p:notesMasterIdLst>
  <p:sldIdLst>
    <p:sldId id="259" r:id="rId2"/>
    <p:sldId id="260" r:id="rId3"/>
    <p:sldId id="261" r:id="rId4"/>
    <p:sldId id="304" r:id="rId5"/>
    <p:sldId id="264" r:id="rId6"/>
    <p:sldId id="306" r:id="rId7"/>
    <p:sldId id="303" r:id="rId8"/>
    <p:sldId id="299" r:id="rId9"/>
    <p:sldId id="307" r:id="rId10"/>
    <p:sldId id="305" r:id="rId11"/>
    <p:sldId id="285" r:id="rId12"/>
  </p:sldIdLst>
  <p:sldSz cx="12192000" cy="6858000"/>
  <p:notesSz cx="6797675" cy="987266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section" id="{8009BFA3-6B1D-4091-9AFE-38C08D2B7A15}">
          <p14:sldIdLst>
            <p14:sldId id="259"/>
            <p14:sldId id="260"/>
            <p14:sldId id="261"/>
            <p14:sldId id="304"/>
            <p14:sldId id="264"/>
            <p14:sldId id="306"/>
            <p14:sldId id="303"/>
            <p14:sldId id="299"/>
            <p14:sldId id="307"/>
            <p14:sldId id="305"/>
            <p14:sldId id="285"/>
          </p14:sldIdLst>
        </p14:section>
      </p14:sectionLst>
    </p:ext>
    <p:ext uri="{EFAFB233-063F-42B5-8137-9DF3F51BA10A}">
      <p15:sldGuideLst xmlns:p15="http://schemas.microsoft.com/office/powerpoint/2012/main">
        <p15:guide id="1" orient="horz" pos="1117" userDrawn="1">
          <p15:clr>
            <a:srgbClr val="A4A3A4"/>
          </p15:clr>
        </p15:guide>
        <p15:guide id="2" orient="horz" pos="4032" userDrawn="1">
          <p15:clr>
            <a:srgbClr val="A4A3A4"/>
          </p15:clr>
        </p15:guide>
        <p15:guide id="3" orient="horz" pos="3612" userDrawn="1">
          <p15:clr>
            <a:srgbClr val="A4A3A4"/>
          </p15:clr>
        </p15:guide>
        <p15:guide id="4" orient="horz" pos="709" userDrawn="1">
          <p15:clr>
            <a:srgbClr val="A4A3A4"/>
          </p15:clr>
        </p15:guide>
        <p15:guide id="5" pos="6675" userDrawn="1">
          <p15:clr>
            <a:srgbClr val="A4A3A4"/>
          </p15:clr>
        </p15:guide>
        <p15:guide id="6" pos="976" userDrawn="1">
          <p15:clr>
            <a:srgbClr val="A4A3A4"/>
          </p15:clr>
        </p15:guide>
        <p15:guide id="7" pos="7265" userDrawn="1">
          <p15:clr>
            <a:srgbClr val="A4A3A4"/>
          </p15:clr>
        </p15:guide>
        <p15:guide id="8" pos="393" userDrawn="1">
          <p15:clr>
            <a:srgbClr val="A4A3A4"/>
          </p15:clr>
        </p15:guide>
        <p15:guide id="9" pos="2933" userDrawn="1">
          <p15:clr>
            <a:srgbClr val="A4A3A4"/>
          </p15:clr>
        </p15:guide>
      </p15:sldGuideLst>
    </p:ext>
    <p:ext uri="{2D200454-40CA-4A62-9FC3-DE9A4176ACB9}">
      <p15:notesGuideLst xmlns:p15="http://schemas.microsoft.com/office/powerpoint/2012/main">
        <p15:guide id="1" orient="horz" pos="3109">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Författare" initials="F" lastIdx="1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D2E"/>
    <a:srgbClr val="FFC600"/>
    <a:srgbClr val="F69C2E"/>
    <a:srgbClr val="003D8E"/>
    <a:srgbClr val="D9D9D6"/>
    <a:srgbClr val="43B02A"/>
    <a:srgbClr val="772583"/>
    <a:srgbClr val="007DBA"/>
    <a:srgbClr val="BBBCBC"/>
    <a:srgbClr val="7578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13" autoAdjust="0"/>
    <p:restoredTop sz="91727" autoAdjust="0"/>
  </p:normalViewPr>
  <p:slideViewPr>
    <p:cSldViewPr snapToGrid="0">
      <p:cViewPr varScale="1">
        <p:scale>
          <a:sx n="294" d="100"/>
          <a:sy n="294" d="100"/>
        </p:scale>
        <p:origin x="208" y="184"/>
      </p:cViewPr>
      <p:guideLst>
        <p:guide orient="horz" pos="1117"/>
        <p:guide orient="horz" pos="4032"/>
        <p:guide orient="horz" pos="3612"/>
        <p:guide orient="horz" pos="709"/>
        <p:guide pos="6675"/>
        <p:guide pos="976"/>
        <p:guide pos="7265"/>
        <p:guide pos="393"/>
        <p:guide pos="2933"/>
      </p:guideLst>
    </p:cSldViewPr>
  </p:slideViewPr>
  <p:notesTextViewPr>
    <p:cViewPr>
      <p:scale>
        <a:sx n="3" d="2"/>
        <a:sy n="3" d="2"/>
      </p:scale>
      <p:origin x="0" y="0"/>
    </p:cViewPr>
  </p:notesTextViewPr>
  <p:sorterViewPr>
    <p:cViewPr>
      <p:scale>
        <a:sx n="66" d="100"/>
        <a:sy n="66" d="100"/>
      </p:scale>
      <p:origin x="0" y="0"/>
    </p:cViewPr>
  </p:sorterViewPr>
  <p:notesViewPr>
    <p:cSldViewPr snapToGrid="0">
      <p:cViewPr varScale="1">
        <p:scale>
          <a:sx n="91" d="100"/>
          <a:sy n="91" d="100"/>
        </p:scale>
        <p:origin x="3690" y="78"/>
      </p:cViewPr>
      <p:guideLst>
        <p:guide orient="horz" pos="3109"/>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9688" y="0"/>
            <a:ext cx="2946400" cy="493713"/>
          </a:xfrm>
          <a:prstGeom prst="rect">
            <a:avLst/>
          </a:prstGeom>
        </p:spPr>
        <p:txBody>
          <a:bodyPr vert="horz" lIns="91440" tIns="45720" rIns="91440" bIns="45720" rtlCol="0"/>
          <a:lstStyle>
            <a:lvl1pPr algn="r">
              <a:defRPr sz="1200"/>
            </a:lvl1pPr>
          </a:lstStyle>
          <a:p>
            <a:fld id="{1C37AF7D-F01D-43AC-A4AF-42DDF3089D1F}" type="datetimeFigureOut">
              <a:rPr lang="sv-SE" smtClean="0"/>
              <a:pPr/>
              <a:t>2020-11-04</a:t>
            </a:fld>
            <a:endParaRPr lang="sv-SE"/>
          </a:p>
        </p:txBody>
      </p:sp>
      <p:sp>
        <p:nvSpPr>
          <p:cNvPr id="4" name="Platshållare för bildobjekt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689475"/>
            <a:ext cx="5438775" cy="4443413"/>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377363"/>
            <a:ext cx="2946400" cy="493712"/>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9688" y="9377363"/>
            <a:ext cx="2946400" cy="493712"/>
          </a:xfrm>
          <a:prstGeom prst="rect">
            <a:avLst/>
          </a:prstGeom>
        </p:spPr>
        <p:txBody>
          <a:bodyPr vert="horz" lIns="91440" tIns="45720" rIns="91440" bIns="45720" rtlCol="0" anchor="b"/>
          <a:lstStyle>
            <a:lvl1pPr algn="r">
              <a:defRPr sz="1200"/>
            </a:lvl1pPr>
          </a:lstStyle>
          <a:p>
            <a:fld id="{F4704A95-4F00-4875-8DB9-CB11BA41E261}" type="slidenum">
              <a:rPr lang="sv-SE" smtClean="0"/>
              <a:pPr/>
              <a:t>‹#›</a:t>
            </a:fld>
            <a:endParaRPr lang="sv-SE"/>
          </a:p>
        </p:txBody>
      </p:sp>
    </p:spTree>
    <p:extLst>
      <p:ext uri="{BB962C8B-B14F-4D97-AF65-F5344CB8AC3E}">
        <p14:creationId xmlns:p14="http://schemas.microsoft.com/office/powerpoint/2010/main" val="3743856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4704A95-4F00-4875-8DB9-CB11BA41E261}" type="slidenum">
              <a:rPr lang="sv-SE" smtClean="0"/>
              <a:pPr/>
              <a:t>1</a:t>
            </a:fld>
            <a:endParaRPr lang="sv-SE"/>
          </a:p>
        </p:txBody>
      </p:sp>
    </p:spTree>
    <p:extLst>
      <p:ext uri="{BB962C8B-B14F-4D97-AF65-F5344CB8AC3E}">
        <p14:creationId xmlns:p14="http://schemas.microsoft.com/office/powerpoint/2010/main" val="2218195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4704A95-4F00-4875-8DB9-CB11BA41E261}" type="slidenum">
              <a:rPr lang="sv-SE" smtClean="0"/>
              <a:pPr/>
              <a:t>2</a:t>
            </a:fld>
            <a:endParaRPr lang="sv-SE"/>
          </a:p>
        </p:txBody>
      </p:sp>
    </p:spTree>
    <p:extLst>
      <p:ext uri="{BB962C8B-B14F-4D97-AF65-F5344CB8AC3E}">
        <p14:creationId xmlns:p14="http://schemas.microsoft.com/office/powerpoint/2010/main" val="548812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4704A95-4F00-4875-8DB9-CB11BA41E261}" type="slidenum">
              <a:rPr lang="sv-SE" smtClean="0"/>
              <a:pPr/>
              <a:t>3</a:t>
            </a:fld>
            <a:endParaRPr lang="sv-SE"/>
          </a:p>
        </p:txBody>
      </p:sp>
    </p:spTree>
    <p:extLst>
      <p:ext uri="{BB962C8B-B14F-4D97-AF65-F5344CB8AC3E}">
        <p14:creationId xmlns:p14="http://schemas.microsoft.com/office/powerpoint/2010/main" val="4278087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704A95-4F00-4875-8DB9-CB11BA41E261}" type="slidenum">
              <a:rPr lang="sv-SE" smtClean="0"/>
              <a:pPr/>
              <a:t>5</a:t>
            </a:fld>
            <a:endParaRPr lang="sv-SE"/>
          </a:p>
        </p:txBody>
      </p:sp>
    </p:spTree>
    <p:extLst>
      <p:ext uri="{BB962C8B-B14F-4D97-AF65-F5344CB8AC3E}">
        <p14:creationId xmlns:p14="http://schemas.microsoft.com/office/powerpoint/2010/main" val="4062235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704A95-4F00-4875-8DB9-CB11BA41E261}" type="slidenum">
              <a:rPr lang="sv-SE" smtClean="0"/>
              <a:pPr/>
              <a:t>7</a:t>
            </a:fld>
            <a:endParaRPr lang="sv-SE"/>
          </a:p>
        </p:txBody>
      </p:sp>
    </p:spTree>
    <p:extLst>
      <p:ext uri="{BB962C8B-B14F-4D97-AF65-F5344CB8AC3E}">
        <p14:creationId xmlns:p14="http://schemas.microsoft.com/office/powerpoint/2010/main" val="2003361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704A95-4F00-4875-8DB9-CB11BA41E261}" type="slidenum">
              <a:rPr lang="sv-SE" smtClean="0"/>
              <a:pPr/>
              <a:t>8</a:t>
            </a:fld>
            <a:endParaRPr lang="sv-SE"/>
          </a:p>
        </p:txBody>
      </p:sp>
    </p:spTree>
    <p:extLst>
      <p:ext uri="{BB962C8B-B14F-4D97-AF65-F5344CB8AC3E}">
        <p14:creationId xmlns:p14="http://schemas.microsoft.com/office/powerpoint/2010/main" val="916522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Finally, thank you so much for your attention. You can find </a:t>
            </a:r>
            <a:r>
              <a:rPr lang="sv-SE" baseline="0" dirty="0"/>
              <a:t>more information about us on our website, www.statenssc.se.</a:t>
            </a:r>
            <a:endParaRPr lang="sv-SE" dirty="0"/>
          </a:p>
        </p:txBody>
      </p:sp>
      <p:sp>
        <p:nvSpPr>
          <p:cNvPr id="4" name="Platshållare för bildnummer 3"/>
          <p:cNvSpPr>
            <a:spLocks noGrp="1"/>
          </p:cNvSpPr>
          <p:nvPr>
            <p:ph type="sldNum" sz="quarter" idx="10"/>
          </p:nvPr>
        </p:nvSpPr>
        <p:spPr/>
        <p:txBody>
          <a:bodyPr/>
          <a:lstStyle/>
          <a:p>
            <a:fld id="{F4704A95-4F00-4875-8DB9-CB11BA41E261}" type="slidenum">
              <a:rPr lang="sv-SE" smtClean="0"/>
              <a:pPr/>
              <a:t>11</a:t>
            </a:fld>
            <a:endParaRPr lang="sv-SE"/>
          </a:p>
        </p:txBody>
      </p:sp>
    </p:spTree>
    <p:extLst>
      <p:ext uri="{BB962C8B-B14F-4D97-AF65-F5344CB8AC3E}">
        <p14:creationId xmlns:p14="http://schemas.microsoft.com/office/powerpoint/2010/main" val="422628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7" name="Rektangel 6"/>
          <p:cNvSpPr/>
          <p:nvPr userDrawn="1"/>
        </p:nvSpPr>
        <p:spPr>
          <a:xfrm>
            <a:off x="0" y="0"/>
            <a:ext cx="12189022" cy="68515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ctrTitle"/>
          </p:nvPr>
        </p:nvSpPr>
        <p:spPr>
          <a:xfrm>
            <a:off x="1055687" y="1568590"/>
            <a:ext cx="6840538" cy="1168906"/>
          </a:xfrm>
        </p:spPr>
        <p:txBody>
          <a:bodyPr/>
          <a:lstStyle>
            <a:lvl1pPr>
              <a:lnSpc>
                <a:spcPts val="3600"/>
              </a:lnSpc>
              <a:defRPr sz="3600">
                <a:solidFill>
                  <a:schemeClr val="tx1"/>
                </a:solidFill>
              </a:defRPr>
            </a:lvl1pPr>
          </a:lstStyle>
          <a:p>
            <a:r>
              <a:rPr lang="sv-SE"/>
              <a:t>Klicka här för att ändra format</a:t>
            </a:r>
            <a:endParaRPr lang="sv-SE" dirty="0"/>
          </a:p>
        </p:txBody>
      </p:sp>
      <p:sp>
        <p:nvSpPr>
          <p:cNvPr id="3" name="Underrubrik 2"/>
          <p:cNvSpPr>
            <a:spLocks noGrp="1"/>
          </p:cNvSpPr>
          <p:nvPr>
            <p:ph type="subTitle" idx="1"/>
          </p:nvPr>
        </p:nvSpPr>
        <p:spPr>
          <a:xfrm>
            <a:off x="1055688" y="2857103"/>
            <a:ext cx="6840538" cy="2328664"/>
          </a:xfrm>
        </p:spPr>
        <p:txBody>
          <a:bodyPr/>
          <a:lstStyle>
            <a:lvl1pPr marL="0" indent="0" algn="l">
              <a:buNone/>
              <a:defRPr sz="24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endParaRPr lang="sv-SE" dirty="0"/>
          </a:p>
        </p:txBody>
      </p:sp>
      <p:grpSp>
        <p:nvGrpSpPr>
          <p:cNvPr id="4" name="Grupp 3"/>
          <p:cNvGrpSpPr/>
          <p:nvPr userDrawn="1"/>
        </p:nvGrpSpPr>
        <p:grpSpPr>
          <a:xfrm>
            <a:off x="8476398" y="1692374"/>
            <a:ext cx="3724229" cy="3717030"/>
            <a:chOff x="8476398" y="1692374"/>
            <a:chExt cx="3724229" cy="3717030"/>
          </a:xfrm>
        </p:grpSpPr>
        <p:sp>
          <p:nvSpPr>
            <p:cNvPr id="14" name="Rektangel 13"/>
            <p:cNvSpPr/>
            <p:nvPr userDrawn="1"/>
          </p:nvSpPr>
          <p:spPr>
            <a:xfrm flipH="1">
              <a:off x="9631455" y="1692374"/>
              <a:ext cx="2567607" cy="619505"/>
            </a:xfrm>
            <a:prstGeom prst="rect">
              <a:avLst/>
            </a:prstGeom>
            <a:solidFill>
              <a:srgbClr val="F69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p:cNvSpPr/>
            <p:nvPr userDrawn="1"/>
          </p:nvSpPr>
          <p:spPr>
            <a:xfrm flipH="1">
              <a:off x="10277963" y="2311879"/>
              <a:ext cx="1919536" cy="619505"/>
            </a:xfrm>
            <a:prstGeom prst="rect">
              <a:avLst/>
            </a:prstGeom>
            <a:solidFill>
              <a:srgbClr val="007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p:cNvSpPr/>
            <p:nvPr userDrawn="1"/>
          </p:nvSpPr>
          <p:spPr>
            <a:xfrm flipH="1">
              <a:off x="8973343" y="2931384"/>
              <a:ext cx="3227283" cy="619505"/>
            </a:xfrm>
            <a:prstGeom prst="rect">
              <a:avLst/>
            </a:prstGeom>
            <a:solidFill>
              <a:srgbClr val="772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p:cNvSpPr/>
            <p:nvPr userDrawn="1"/>
          </p:nvSpPr>
          <p:spPr>
            <a:xfrm flipH="1">
              <a:off x="9621415" y="3550889"/>
              <a:ext cx="2579210" cy="619505"/>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p:cNvSpPr/>
            <p:nvPr userDrawn="1"/>
          </p:nvSpPr>
          <p:spPr>
            <a:xfrm flipH="1">
              <a:off x="8476398" y="4170394"/>
              <a:ext cx="3721101" cy="619505"/>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p:cNvSpPr/>
            <p:nvPr userDrawn="1"/>
          </p:nvSpPr>
          <p:spPr>
            <a:xfrm flipH="1">
              <a:off x="9621416" y="4789899"/>
              <a:ext cx="2579211" cy="619505"/>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5" name="Bildobjekt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726" y="0"/>
            <a:ext cx="2869642" cy="908720"/>
          </a:xfrm>
          <a:prstGeom prst="rect">
            <a:avLst/>
          </a:prstGeom>
        </p:spPr>
      </p:pic>
    </p:spTree>
    <p:extLst>
      <p:ext uri="{BB962C8B-B14F-4D97-AF65-F5344CB8AC3E}">
        <p14:creationId xmlns:p14="http://schemas.microsoft.com/office/powerpoint/2010/main" val="570133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BF0592F7-7FF5-4396-A64B-9E61FE96F29E}" type="slidenum">
              <a:rPr lang="sv-SE" smtClean="0"/>
              <a:pPr/>
              <a:t>‹#›</a:t>
            </a:fld>
            <a:endParaRPr lang="sv-SE"/>
          </a:p>
        </p:txBody>
      </p:sp>
    </p:spTree>
    <p:extLst>
      <p:ext uri="{BB962C8B-B14F-4D97-AF65-F5344CB8AC3E}">
        <p14:creationId xmlns:p14="http://schemas.microsoft.com/office/powerpoint/2010/main" val="4000923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solidFill>
                  <a:schemeClr val="tx1"/>
                </a:solidFill>
              </a:defRPr>
            </a:lvl1p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BF0592F7-7FF5-4396-A64B-9E61FE96F29E}" type="slidenum">
              <a:rPr lang="sv-SE" smtClean="0"/>
              <a:pPr/>
              <a:t>‹#›</a:t>
            </a:fld>
            <a:endParaRPr lang="sv-SE"/>
          </a:p>
        </p:txBody>
      </p:sp>
      <p:sp>
        <p:nvSpPr>
          <p:cNvPr id="8" name="Platshållare för bild 7"/>
          <p:cNvSpPr>
            <a:spLocks noGrp="1"/>
          </p:cNvSpPr>
          <p:nvPr>
            <p:ph type="pic" sz="quarter" idx="13"/>
          </p:nvPr>
        </p:nvSpPr>
        <p:spPr>
          <a:xfrm>
            <a:off x="8258174" y="-9525"/>
            <a:ext cx="3933825" cy="6438900"/>
          </a:xfrm>
        </p:spPr>
        <p:txBody>
          <a:bodyPr/>
          <a:lstStyle/>
          <a:p>
            <a:r>
              <a:rPr lang="sv-SE"/>
              <a:t>Klicka på ikonen för att lägga till en bild</a:t>
            </a:r>
            <a:endParaRPr lang="sv-SE" dirty="0"/>
          </a:p>
        </p:txBody>
      </p:sp>
    </p:spTree>
    <p:extLst>
      <p:ext uri="{BB962C8B-B14F-4D97-AF65-F5344CB8AC3E}">
        <p14:creationId xmlns:p14="http://schemas.microsoft.com/office/powerpoint/2010/main" val="194795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text och diagram">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solidFill>
                  <a:schemeClr val="tx1"/>
                </a:solidFill>
              </a:defRPr>
            </a:lvl1p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F0592F7-7FF5-4396-A64B-9E61FE96F29E}" type="slidenum">
              <a:rPr lang="sv-SE" smtClean="0"/>
              <a:pPr/>
              <a:t>‹#›</a:t>
            </a:fld>
            <a:endParaRPr lang="sv-SE"/>
          </a:p>
        </p:txBody>
      </p:sp>
      <p:sp>
        <p:nvSpPr>
          <p:cNvPr id="9" name="Platshållare för diagram 8"/>
          <p:cNvSpPr>
            <a:spLocks noGrp="1"/>
          </p:cNvSpPr>
          <p:nvPr>
            <p:ph type="chart" sz="quarter" idx="15"/>
          </p:nvPr>
        </p:nvSpPr>
        <p:spPr>
          <a:xfrm>
            <a:off x="8258173" y="1268413"/>
            <a:ext cx="3310435" cy="5132388"/>
          </a:xfrm>
        </p:spPr>
        <p:txBody>
          <a:bodyPr/>
          <a:lstStyle/>
          <a:p>
            <a:r>
              <a:rPr lang="sv-SE"/>
              <a:t>Klicka på ikonen för att lägga till ett diagram</a:t>
            </a:r>
          </a:p>
        </p:txBody>
      </p:sp>
    </p:spTree>
    <p:extLst>
      <p:ext uri="{BB962C8B-B14F-4D97-AF65-F5344CB8AC3E}">
        <p14:creationId xmlns:p14="http://schemas.microsoft.com/office/powerpoint/2010/main" val="2715959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solidFill>
                  <a:schemeClr val="tx1"/>
                </a:solidFill>
              </a:defRPr>
            </a:lvl1pPr>
          </a:lstStyle>
          <a:p>
            <a:r>
              <a:rPr lang="sv-SE"/>
              <a:t>Klicka här för att ändra format</a:t>
            </a:r>
          </a:p>
        </p:txBody>
      </p:sp>
      <p:sp>
        <p:nvSpPr>
          <p:cNvPr id="3" name="Platshållare för innehåll 2"/>
          <p:cNvSpPr>
            <a:spLocks noGrp="1"/>
          </p:cNvSpPr>
          <p:nvPr>
            <p:ph idx="1"/>
          </p:nvPr>
        </p:nvSpPr>
        <p:spPr/>
        <p:txBody>
          <a:bodyPr/>
          <a:lstStyle>
            <a:lvl1pPr marL="0" indent="0">
              <a:buNone/>
              <a:defRPr/>
            </a:lvl1pPr>
          </a:lstStyle>
          <a:p>
            <a:pPr lvl="0"/>
            <a:r>
              <a:rPr lang="sv-SE"/>
              <a:t>Klicka här för att ändra format på bakgrundstexten</a:t>
            </a:r>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F0592F7-7FF5-4396-A64B-9E61FE96F29E}" type="slidenum">
              <a:rPr lang="sv-SE" smtClean="0"/>
              <a:pPr/>
              <a:t>‹#›</a:t>
            </a:fld>
            <a:endParaRPr lang="sv-SE"/>
          </a:p>
        </p:txBody>
      </p:sp>
    </p:spTree>
    <p:extLst>
      <p:ext uri="{BB962C8B-B14F-4D97-AF65-F5344CB8AC3E}">
        <p14:creationId xmlns:p14="http://schemas.microsoft.com/office/powerpoint/2010/main" val="2595816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1127448" y="1556793"/>
            <a:ext cx="6336704" cy="3527424"/>
          </a:xfrm>
        </p:spPr>
        <p:txBody>
          <a:bodyPr anchor="ctr" anchorCtr="0"/>
          <a:lstStyle>
            <a:lvl1pPr>
              <a:defRPr sz="3600"/>
            </a:lvl1pPr>
          </a:lstStyle>
          <a:p>
            <a:r>
              <a:rPr lang="sv-SE"/>
              <a:t>Klicka här för att ändra format</a:t>
            </a:r>
            <a:endParaRPr lang="sv-SE" dirty="0"/>
          </a:p>
        </p:txBody>
      </p:sp>
      <p:sp>
        <p:nvSpPr>
          <p:cNvPr id="3" name="Platshållare för sidfot 2"/>
          <p:cNvSpPr>
            <a:spLocks noGrp="1"/>
          </p:cNvSpPr>
          <p:nvPr>
            <p:ph type="ftr" sz="quarter" idx="10"/>
          </p:nvPr>
        </p:nvSpPr>
        <p:spPr/>
        <p:txBody>
          <a:bodyPr/>
          <a:lstStyle/>
          <a:p>
            <a:endParaRPr lang="sv-SE" dirty="0"/>
          </a:p>
        </p:txBody>
      </p:sp>
      <p:sp>
        <p:nvSpPr>
          <p:cNvPr id="4" name="Platshållare för bildnummer 3"/>
          <p:cNvSpPr>
            <a:spLocks noGrp="1"/>
          </p:cNvSpPr>
          <p:nvPr>
            <p:ph type="sldNum" sz="quarter" idx="11"/>
          </p:nvPr>
        </p:nvSpPr>
        <p:spPr/>
        <p:txBody>
          <a:bodyPr/>
          <a:lstStyle/>
          <a:p>
            <a:fld id="{BF0592F7-7FF5-4396-A64B-9E61FE96F29E}" type="slidenum">
              <a:rPr lang="sv-SE" smtClean="0"/>
              <a:pPr/>
              <a:t>‹#›</a:t>
            </a:fld>
            <a:endParaRPr lang="sv-SE" dirty="0"/>
          </a:p>
        </p:txBody>
      </p:sp>
      <p:sp>
        <p:nvSpPr>
          <p:cNvPr id="6" name="Platshållare för bild 5"/>
          <p:cNvSpPr>
            <a:spLocks noGrp="1"/>
          </p:cNvSpPr>
          <p:nvPr>
            <p:ph type="pic" sz="quarter" idx="12"/>
          </p:nvPr>
        </p:nvSpPr>
        <p:spPr>
          <a:xfrm>
            <a:off x="7896200" y="1556792"/>
            <a:ext cx="3529012" cy="3527425"/>
          </a:xfrm>
        </p:spPr>
        <p:txBody>
          <a:bodyPr/>
          <a:lstStyle/>
          <a:p>
            <a:r>
              <a:rPr lang="sv-SE"/>
              <a:t>Klicka på ikonen för att lägga till en bild</a:t>
            </a:r>
          </a:p>
        </p:txBody>
      </p:sp>
    </p:spTree>
    <p:extLst>
      <p:ext uri="{BB962C8B-B14F-4D97-AF65-F5344CB8AC3E}">
        <p14:creationId xmlns:p14="http://schemas.microsoft.com/office/powerpoint/2010/main" val="3142814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Rubrik med text i två kolumne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solidFill>
                  <a:schemeClr val="tx1"/>
                </a:solidFill>
              </a:defRPr>
            </a:lvl1pPr>
          </a:lstStyle>
          <a:p>
            <a:r>
              <a:rPr lang="sv-SE"/>
              <a:t>Klicka här för att ändra format</a:t>
            </a:r>
          </a:p>
        </p:txBody>
      </p:sp>
      <p:sp>
        <p:nvSpPr>
          <p:cNvPr id="3" name="Platshållare för innehåll 2"/>
          <p:cNvSpPr>
            <a:spLocks noGrp="1"/>
          </p:cNvSpPr>
          <p:nvPr>
            <p:ph sz="half" idx="1"/>
          </p:nvPr>
        </p:nvSpPr>
        <p:spPr>
          <a:xfrm>
            <a:off x="1070150" y="1988841"/>
            <a:ext cx="4992000" cy="4204061"/>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sv-SE"/>
              <a:t>Klicka här för att ändra format på bakgrundstexten</a:t>
            </a:r>
          </a:p>
        </p:txBody>
      </p:sp>
      <p:sp>
        <p:nvSpPr>
          <p:cNvPr id="4" name="Platshållare för innehåll 3"/>
          <p:cNvSpPr>
            <a:spLocks noGrp="1"/>
          </p:cNvSpPr>
          <p:nvPr>
            <p:ph sz="half" idx="2"/>
          </p:nvPr>
        </p:nvSpPr>
        <p:spPr>
          <a:xfrm>
            <a:off x="6452926" y="1988840"/>
            <a:ext cx="4992000" cy="4204061"/>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BF0592F7-7FF5-4396-A64B-9E61FE96F29E}" type="slidenum">
              <a:rPr lang="sv-SE" smtClean="0"/>
              <a:pPr/>
              <a:t>‹#›</a:t>
            </a:fld>
            <a:endParaRPr lang="sv-SE"/>
          </a:p>
        </p:txBody>
      </p:sp>
    </p:spTree>
    <p:extLst>
      <p:ext uri="{BB962C8B-B14F-4D97-AF65-F5344CB8AC3E}">
        <p14:creationId xmlns:p14="http://schemas.microsoft.com/office/powerpoint/2010/main" val="3403907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ytt avsnitt">
    <p:spTree>
      <p:nvGrpSpPr>
        <p:cNvPr id="1" name=""/>
        <p:cNvGrpSpPr/>
        <p:nvPr/>
      </p:nvGrpSpPr>
      <p:grpSpPr>
        <a:xfrm>
          <a:off x="0" y="0"/>
          <a:ext cx="0" cy="0"/>
          <a:chOff x="0" y="0"/>
          <a:chExt cx="0" cy="0"/>
        </a:xfrm>
      </p:grpSpPr>
      <p:sp>
        <p:nvSpPr>
          <p:cNvPr id="8" name="Rektangel 7"/>
          <p:cNvSpPr/>
          <p:nvPr userDrawn="1"/>
        </p:nvSpPr>
        <p:spPr>
          <a:xfrm>
            <a:off x="0" y="-14393"/>
            <a:ext cx="12192000" cy="64215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n>
                <a:noFill/>
              </a:ln>
            </a:endParaRPr>
          </a:p>
        </p:txBody>
      </p:sp>
      <p:sp>
        <p:nvSpPr>
          <p:cNvPr id="2" name="Rubrik 1"/>
          <p:cNvSpPr>
            <a:spLocks noGrp="1"/>
          </p:cNvSpPr>
          <p:nvPr>
            <p:ph type="title"/>
          </p:nvPr>
        </p:nvSpPr>
        <p:spPr>
          <a:xfrm>
            <a:off x="0" y="-14393"/>
            <a:ext cx="12192000" cy="5963673"/>
          </a:xfrm>
        </p:spPr>
        <p:txBody>
          <a:bodyPr tIns="288000" bIns="288000" anchor="ctr" anchorCtr="0"/>
          <a:lstStyle>
            <a:lvl1pPr algn="ctr">
              <a:defRPr sz="3600" b="1">
                <a:solidFill>
                  <a:schemeClr val="bg1"/>
                </a:solidFill>
              </a:defRPr>
            </a:lvl1p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BF0592F7-7FF5-4396-A64B-9E61FE96F29E}" type="slidenum">
              <a:rPr lang="sv-SE" smtClean="0"/>
              <a:pPr/>
              <a:t>‹#›</a:t>
            </a:fld>
            <a:endParaRPr lang="sv-SE"/>
          </a:p>
        </p:txBody>
      </p:sp>
    </p:spTree>
    <p:extLst>
      <p:ext uri="{BB962C8B-B14F-4D97-AF65-F5344CB8AC3E}">
        <p14:creationId xmlns:p14="http://schemas.microsoft.com/office/powerpoint/2010/main" val="3427737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Rubrik, text och diagram">
    <p:spTree>
      <p:nvGrpSpPr>
        <p:cNvPr id="1" name=""/>
        <p:cNvGrpSpPr/>
        <p:nvPr/>
      </p:nvGrpSpPr>
      <p:grpSpPr>
        <a:xfrm>
          <a:off x="0" y="0"/>
          <a:ext cx="0" cy="0"/>
          <a:chOff x="0" y="0"/>
          <a:chExt cx="0" cy="0"/>
        </a:xfrm>
      </p:grpSpPr>
      <p:sp>
        <p:nvSpPr>
          <p:cNvPr id="7" name="Rektangel 6"/>
          <p:cNvSpPr/>
          <p:nvPr userDrawn="1"/>
        </p:nvSpPr>
        <p:spPr>
          <a:xfrm>
            <a:off x="0" y="0"/>
            <a:ext cx="12183533" cy="642834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F0592F7-7FF5-4396-A64B-9E61FE96F29E}" type="slidenum">
              <a:rPr lang="sv-SE" smtClean="0"/>
              <a:pPr/>
              <a:t>‹#›</a:t>
            </a:fld>
            <a:endParaRPr lang="sv-SE"/>
          </a:p>
        </p:txBody>
      </p:sp>
    </p:spTree>
    <p:extLst>
      <p:ext uri="{BB962C8B-B14F-4D97-AF65-F5344CB8AC3E}">
        <p14:creationId xmlns:p14="http://schemas.microsoft.com/office/powerpoint/2010/main" val="1742242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7" name="Rektangel 6"/>
          <p:cNvSpPr/>
          <p:nvPr userDrawn="1"/>
        </p:nvSpPr>
        <p:spPr>
          <a:xfrm>
            <a:off x="0" y="0"/>
            <a:ext cx="12183533" cy="641773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1127448" y="1556793"/>
            <a:ext cx="6336704" cy="3527424"/>
          </a:xfrm>
        </p:spPr>
        <p:txBody>
          <a:bodyPr anchor="ctr" anchorCtr="0"/>
          <a:lstStyle>
            <a:lvl1pPr>
              <a:defRPr sz="3200" b="0"/>
            </a:lvl1pPr>
          </a:lstStyle>
          <a:p>
            <a:r>
              <a:rPr lang="sv-SE" dirty="0"/>
              <a:t>Klicka här för att ändra format</a:t>
            </a:r>
          </a:p>
        </p:txBody>
      </p:sp>
      <p:sp>
        <p:nvSpPr>
          <p:cNvPr id="3" name="Platshållare för sidfot 2"/>
          <p:cNvSpPr>
            <a:spLocks noGrp="1"/>
          </p:cNvSpPr>
          <p:nvPr>
            <p:ph type="ftr" sz="quarter" idx="10"/>
          </p:nvPr>
        </p:nvSpPr>
        <p:spPr/>
        <p:txBody>
          <a:bodyPr/>
          <a:lstStyle/>
          <a:p>
            <a:endParaRPr lang="sv-SE" dirty="0"/>
          </a:p>
        </p:txBody>
      </p:sp>
      <p:sp>
        <p:nvSpPr>
          <p:cNvPr id="4" name="Platshållare för bildnummer 3"/>
          <p:cNvSpPr>
            <a:spLocks noGrp="1"/>
          </p:cNvSpPr>
          <p:nvPr>
            <p:ph type="sldNum" sz="quarter" idx="11"/>
          </p:nvPr>
        </p:nvSpPr>
        <p:spPr/>
        <p:txBody>
          <a:bodyPr/>
          <a:lstStyle/>
          <a:p>
            <a:fld id="{BF0592F7-7FF5-4396-A64B-9E61FE96F29E}" type="slidenum">
              <a:rPr lang="sv-SE" smtClean="0"/>
              <a:pPr/>
              <a:t>‹#›</a:t>
            </a:fld>
            <a:endParaRPr lang="sv-SE" dirty="0"/>
          </a:p>
        </p:txBody>
      </p:sp>
      <p:sp>
        <p:nvSpPr>
          <p:cNvPr id="6" name="Platshållare för bild 5"/>
          <p:cNvSpPr>
            <a:spLocks noGrp="1"/>
          </p:cNvSpPr>
          <p:nvPr>
            <p:ph type="pic" sz="quarter" idx="12"/>
          </p:nvPr>
        </p:nvSpPr>
        <p:spPr>
          <a:xfrm>
            <a:off x="7896200" y="1556792"/>
            <a:ext cx="3529012" cy="3527425"/>
          </a:xfrm>
        </p:spPr>
        <p:txBody>
          <a:bodyPr/>
          <a:lstStyle/>
          <a:p>
            <a:r>
              <a:rPr lang="sv-SE"/>
              <a:t>Klicka på ikonen för att lägga till en bild</a:t>
            </a:r>
          </a:p>
        </p:txBody>
      </p:sp>
    </p:spTree>
    <p:extLst>
      <p:ext uri="{BB962C8B-B14F-4D97-AF65-F5344CB8AC3E}">
        <p14:creationId xmlns:p14="http://schemas.microsoft.com/office/powerpoint/2010/main" val="2963568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23392" y="548680"/>
            <a:ext cx="6840512" cy="808866"/>
          </a:xfrm>
          <a:prstGeom prst="rect">
            <a:avLst/>
          </a:prstGeom>
        </p:spPr>
        <p:txBody>
          <a:bodyPr vert="horz" lIns="91440" tIns="45720" rIns="91440" bIns="45720" rtlCol="0" anchor="b">
            <a:noAutofit/>
          </a:bodyPr>
          <a:lstStyle/>
          <a:p>
            <a:r>
              <a:rPr lang="sv-SE" dirty="0"/>
              <a:t>Klicka här för att ändra format</a:t>
            </a:r>
          </a:p>
        </p:txBody>
      </p:sp>
      <p:sp>
        <p:nvSpPr>
          <p:cNvPr id="3" name="Platshållare för text 2"/>
          <p:cNvSpPr>
            <a:spLocks noGrp="1"/>
          </p:cNvSpPr>
          <p:nvPr>
            <p:ph type="body" idx="1"/>
          </p:nvPr>
        </p:nvSpPr>
        <p:spPr>
          <a:xfrm>
            <a:off x="623392" y="1485130"/>
            <a:ext cx="6840512" cy="4536157"/>
          </a:xfrm>
          <a:prstGeom prst="rect">
            <a:avLst/>
          </a:prstGeom>
        </p:spPr>
        <p:txBody>
          <a:bodyPr vert="horz" lIns="91440" tIns="45720" rIns="91440" bIns="45720" rtlCol="0">
            <a:noAutofit/>
          </a:bodyPr>
          <a:lstStyle/>
          <a:p>
            <a:pPr lvl="0"/>
            <a:r>
              <a:rPr lang="sv-SE" dirty="0"/>
              <a:t>Klicka här för att ändra format på bakgrundstexten</a:t>
            </a:r>
          </a:p>
        </p:txBody>
      </p:sp>
      <p:sp>
        <p:nvSpPr>
          <p:cNvPr id="5" name="Platshållare för sidfot 4"/>
          <p:cNvSpPr>
            <a:spLocks noGrp="1"/>
          </p:cNvSpPr>
          <p:nvPr>
            <p:ph type="ftr" sz="quarter" idx="3"/>
          </p:nvPr>
        </p:nvSpPr>
        <p:spPr>
          <a:xfrm>
            <a:off x="1559496" y="6472341"/>
            <a:ext cx="7104789" cy="365125"/>
          </a:xfrm>
          <a:prstGeom prst="rect">
            <a:avLst/>
          </a:prstGeom>
        </p:spPr>
        <p:txBody>
          <a:bodyPr vert="horz" lIns="91440" tIns="45720" rIns="91440" bIns="45720" rtlCol="0" anchor="ctr"/>
          <a:lstStyle>
            <a:lvl1pPr algn="l">
              <a:defRPr sz="700" b="1" cap="all" baseline="0">
                <a:solidFill>
                  <a:schemeClr val="tx1">
                    <a:lumMod val="65000"/>
                    <a:lumOff val="35000"/>
                  </a:schemeClr>
                </a:solidFill>
              </a:defRPr>
            </a:lvl1pPr>
          </a:lstStyle>
          <a:p>
            <a:endParaRPr lang="sv-SE" dirty="0"/>
          </a:p>
        </p:txBody>
      </p:sp>
      <p:sp>
        <p:nvSpPr>
          <p:cNvPr id="6" name="Platshållare för bildnummer 5"/>
          <p:cNvSpPr>
            <a:spLocks noGrp="1"/>
          </p:cNvSpPr>
          <p:nvPr>
            <p:ph type="sldNum" sz="quarter" idx="4"/>
          </p:nvPr>
        </p:nvSpPr>
        <p:spPr>
          <a:xfrm>
            <a:off x="623392" y="6472342"/>
            <a:ext cx="768085" cy="365125"/>
          </a:xfrm>
          <a:prstGeom prst="rect">
            <a:avLst/>
          </a:prstGeom>
        </p:spPr>
        <p:txBody>
          <a:bodyPr vert="horz" lIns="91440" tIns="45720" rIns="91440" bIns="45720" rtlCol="0" anchor="ctr"/>
          <a:lstStyle>
            <a:lvl1pPr algn="l">
              <a:defRPr sz="700" b="1" cap="all" baseline="0">
                <a:solidFill>
                  <a:schemeClr val="tx1">
                    <a:lumMod val="65000"/>
                    <a:lumOff val="35000"/>
                  </a:schemeClr>
                </a:solidFill>
              </a:defRPr>
            </a:lvl1pPr>
          </a:lstStyle>
          <a:p>
            <a:fld id="{BF0592F7-7FF5-4396-A64B-9E61FE96F29E}" type="slidenum">
              <a:rPr lang="sv-SE" smtClean="0"/>
              <a:pPr/>
              <a:t>‹#›</a:t>
            </a:fld>
            <a:endParaRPr lang="sv-SE" dirty="0"/>
          </a:p>
        </p:txBody>
      </p:sp>
      <p:pic>
        <p:nvPicPr>
          <p:cNvPr id="8" name="Bildobjekt 7"/>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1064552" y="6492875"/>
            <a:ext cx="900000" cy="287904"/>
          </a:xfrm>
          <a:prstGeom prst="rect">
            <a:avLst/>
          </a:prstGeom>
        </p:spPr>
      </p:pic>
      <p:cxnSp>
        <p:nvCxnSpPr>
          <p:cNvPr id="7" name="Rak 6"/>
          <p:cNvCxnSpPr/>
          <p:nvPr userDrawn="1"/>
        </p:nvCxnSpPr>
        <p:spPr>
          <a:xfrm>
            <a:off x="-19050" y="6406728"/>
            <a:ext cx="1221105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4570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8" r:id="rId4"/>
    <p:sldLayoutId id="2147483674" r:id="rId5"/>
    <p:sldLayoutId id="2147483671" r:id="rId6"/>
    <p:sldLayoutId id="2147483673" r:id="rId7"/>
    <p:sldLayoutId id="2147483675" r:id="rId8"/>
    <p:sldLayoutId id="2147483676" r:id="rId9"/>
    <p:sldLayoutId id="2147483667" r:id="rId10"/>
  </p:sldLayoutIdLst>
  <p:hf hdr="0" ftr="0"/>
  <p:txStyles>
    <p:titleStyle>
      <a:lvl1pPr algn="l" defTabSz="914400" rtl="0" eaLnBrk="1" latinLnBrk="0" hangingPunct="1">
        <a:spcBef>
          <a:spcPct val="0"/>
        </a:spcBef>
        <a:buNone/>
        <a:defRPr sz="24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spcBef>
          <a:spcPct val="20000"/>
        </a:spcBef>
        <a:spcAft>
          <a:spcPts val="600"/>
        </a:spcAft>
        <a:buClrTx/>
        <a:buFont typeface="Arial" pitchFamily="34" charset="0"/>
        <a:buNone/>
        <a:defRPr sz="1800" kern="1200">
          <a:solidFill>
            <a:sysClr val="windowText" lastClr="000000"/>
          </a:solidFill>
          <a:latin typeface="+mn-lt"/>
          <a:ea typeface="+mn-ea"/>
          <a:cs typeface="+mn-cs"/>
        </a:defRPr>
      </a:lvl1pPr>
      <a:lvl2pPr marL="216000" indent="0" algn="l" defTabSz="914400" rtl="0" eaLnBrk="1" latinLnBrk="0" hangingPunct="1">
        <a:spcBef>
          <a:spcPct val="20000"/>
        </a:spcBef>
        <a:spcAft>
          <a:spcPts val="600"/>
        </a:spcAft>
        <a:buClrTx/>
        <a:buFont typeface="Arial" pitchFamily="34" charset="0"/>
        <a:buNone/>
        <a:defRPr sz="1600" kern="1200">
          <a:solidFill>
            <a:sysClr val="windowText" lastClr="000000"/>
          </a:solidFill>
          <a:latin typeface="+mn-lt"/>
          <a:ea typeface="+mn-ea"/>
          <a:cs typeface="+mn-cs"/>
        </a:defRPr>
      </a:lvl2pPr>
      <a:lvl3pPr marL="468000" indent="0" algn="l" defTabSz="914400" rtl="0" eaLnBrk="1" latinLnBrk="0" hangingPunct="1">
        <a:spcBef>
          <a:spcPct val="20000"/>
        </a:spcBef>
        <a:spcAft>
          <a:spcPts val="600"/>
        </a:spcAft>
        <a:buClrTx/>
        <a:buFont typeface="Arial" pitchFamily="34" charset="0"/>
        <a:buNone/>
        <a:defRPr sz="1400" kern="1200">
          <a:solidFill>
            <a:sysClr val="windowText" lastClr="000000"/>
          </a:solidFill>
          <a:latin typeface="+mn-lt"/>
          <a:ea typeface="+mn-ea"/>
          <a:cs typeface="+mn-cs"/>
        </a:defRPr>
      </a:lvl3pPr>
      <a:lvl4pPr marL="648000" indent="0" algn="l" defTabSz="914400" rtl="0" eaLnBrk="1" latinLnBrk="0" hangingPunct="1">
        <a:spcBef>
          <a:spcPct val="20000"/>
        </a:spcBef>
        <a:spcAft>
          <a:spcPts val="600"/>
        </a:spcAft>
        <a:buClrTx/>
        <a:buFont typeface="Arial" pitchFamily="34" charset="0"/>
        <a:buNone/>
        <a:defRPr sz="1400" kern="1200">
          <a:solidFill>
            <a:sysClr val="windowText" lastClr="000000"/>
          </a:solidFill>
          <a:latin typeface="+mn-lt"/>
          <a:ea typeface="+mn-ea"/>
          <a:cs typeface="+mn-cs"/>
        </a:defRPr>
      </a:lvl4pPr>
      <a:lvl5pPr marL="828000" indent="0" algn="l" defTabSz="914400" rtl="0" eaLnBrk="1" latinLnBrk="0" hangingPunct="1">
        <a:spcBef>
          <a:spcPct val="20000"/>
        </a:spcBef>
        <a:spcAft>
          <a:spcPts val="600"/>
        </a:spcAft>
        <a:buClrTx/>
        <a:buFont typeface="Arial" pitchFamily="34" charset="0"/>
        <a:buNone/>
        <a:defRPr sz="1400" kern="1200">
          <a:solidFill>
            <a:sysClr val="windowText" lastClr="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 userDrawn="1">
          <p15:clr>
            <a:srgbClr val="F26B43"/>
          </p15:clr>
        </p15:guide>
        <p15:guide id="2" pos="4974" userDrawn="1">
          <p15:clr>
            <a:srgbClr val="F26B43"/>
          </p15:clr>
        </p15:guide>
        <p15:guide id="3" pos="5201" userDrawn="1">
          <p15:clr>
            <a:srgbClr val="F26B43"/>
          </p15:clr>
        </p15:guide>
        <p15:guide id="4"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Layout" Target="../slideLayouts/slideLayout2.xml"/><Relationship Id="rId7" Type="http://schemas.openxmlformats.org/officeDocument/2006/relationships/image" Target="../media/image12.emf"/><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a:xfrm>
            <a:off x="1055688" y="2613392"/>
            <a:ext cx="6840538" cy="1969770"/>
          </a:xfrm>
        </p:spPr>
        <p:txBody>
          <a:bodyPr anchor="t" anchorCtr="0">
            <a:spAutoFit/>
          </a:bodyPr>
          <a:lstStyle/>
          <a:p>
            <a:pPr>
              <a:lnSpc>
                <a:spcPct val="100000"/>
              </a:lnSpc>
            </a:pPr>
            <a:r>
              <a:rPr lang="en-GB" dirty="0">
                <a:latin typeface="Open Sans" panose="020B0606030504020204" pitchFamily="34" charset="0"/>
                <a:ea typeface="Open Sans" panose="020B0606030504020204" pitchFamily="34" charset="0"/>
                <a:cs typeface="Open Sans" panose="020B0606030504020204" pitchFamily="34" charset="0"/>
              </a:rPr>
              <a:t>The National Government</a:t>
            </a:r>
            <a:br>
              <a:rPr lang="en-GB" dirty="0">
                <a:latin typeface="Open Sans" panose="020B0606030504020204" pitchFamily="34" charset="0"/>
                <a:ea typeface="Open Sans" panose="020B0606030504020204" pitchFamily="34" charset="0"/>
                <a:cs typeface="Open Sans" panose="020B0606030504020204" pitchFamily="34" charset="0"/>
              </a:rPr>
            </a:br>
            <a:r>
              <a:rPr lang="en-GB" dirty="0">
                <a:latin typeface="Open Sans" panose="020B0606030504020204" pitchFamily="34" charset="0"/>
                <a:ea typeface="Open Sans" panose="020B0606030504020204" pitchFamily="34" charset="0"/>
                <a:cs typeface="Open Sans" panose="020B0606030504020204" pitchFamily="34" charset="0"/>
              </a:rPr>
              <a:t>Service Centre</a:t>
            </a:r>
            <a:br>
              <a:rPr lang="en-GB" dirty="0">
                <a:latin typeface="Open Sans" panose="020B0606030504020204" pitchFamily="34" charset="0"/>
                <a:ea typeface="Open Sans" panose="020B0606030504020204" pitchFamily="34" charset="0"/>
                <a:cs typeface="Open Sans" panose="020B0606030504020204" pitchFamily="34" charset="0"/>
              </a:rPr>
            </a:br>
            <a:br>
              <a:rPr lang="en-GB" sz="1400" dirty="0">
                <a:latin typeface="Open Sans" panose="020B0606030504020204" pitchFamily="34" charset="0"/>
                <a:ea typeface="Open Sans" panose="020B0606030504020204" pitchFamily="34" charset="0"/>
                <a:cs typeface="Open Sans" panose="020B0606030504020204" pitchFamily="34" charset="0"/>
              </a:rPr>
            </a:br>
            <a:r>
              <a:rPr lang="en-GB" sz="1800" b="0" dirty="0"/>
              <a:t>An introduction to our services for </a:t>
            </a:r>
            <a:br>
              <a:rPr lang="en-GB" sz="1800" b="0" dirty="0"/>
            </a:br>
            <a:r>
              <a:rPr lang="en-GB" sz="1800" b="0" dirty="0"/>
              <a:t>citizens, business owners and new arrivals.</a:t>
            </a:r>
            <a:endParaRPr lang="en-GB" sz="1800" b="0" dirty="0">
              <a:latin typeface="+mn-lt"/>
              <a:ea typeface="Roboto Slab Light" pitchFamily="2" charset="0"/>
              <a:cs typeface="Open Sans" panose="020B0606030504020204" pitchFamily="34" charset="0"/>
            </a:endParaRPr>
          </a:p>
        </p:txBody>
      </p:sp>
      <p:pic>
        <p:nvPicPr>
          <p:cNvPr id="4" name="Why_National_Pro_Tools_1" descr="Why_National_Pro_Tools_1">
            <a:hlinkClick r:id="" action="ppaction://media"/>
            <a:extLst>
              <a:ext uri="{FF2B5EF4-FFF2-40B4-BE49-F238E27FC236}">
                <a16:creationId xmlns:a16="http://schemas.microsoft.com/office/drawing/2014/main" id="{C67A65CC-5C24-FC40-9B1A-68A39A1EEA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96348" y="300609"/>
            <a:ext cx="812800" cy="812800"/>
          </a:xfrm>
          <a:prstGeom prst="rect">
            <a:avLst/>
          </a:prstGeom>
        </p:spPr>
      </p:pic>
    </p:spTree>
    <p:extLst>
      <p:ext uri="{BB962C8B-B14F-4D97-AF65-F5344CB8AC3E}">
        <p14:creationId xmlns:p14="http://schemas.microsoft.com/office/powerpoint/2010/main" val="1570312486"/>
      </p:ext>
    </p:extLst>
  </p:cSld>
  <p:clrMapOvr>
    <a:masterClrMapping/>
  </p:clrMapOvr>
  <mc:AlternateContent xmlns:mc="http://schemas.openxmlformats.org/markup-compatibility/2006">
    <mc:Choice xmlns:p14="http://schemas.microsoft.com/office/powerpoint/2010/main" Requires="p14">
      <p:transition spd="slow" p14:dur="2000" advClick="0" advTm="9020"/>
    </mc:Choice>
    <mc:Fallback>
      <p:transition spd="slow" advClick="0" advTm="90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F842DF2-B01E-9B40-B91A-28073CBBFF8F}"/>
              </a:ext>
            </a:extLst>
          </p:cNvPr>
          <p:cNvSpPr/>
          <p:nvPr/>
        </p:nvSpPr>
        <p:spPr>
          <a:xfrm>
            <a:off x="0" y="0"/>
            <a:ext cx="12183533" cy="6400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bildnummer 1">
            <a:extLst>
              <a:ext uri="{FF2B5EF4-FFF2-40B4-BE49-F238E27FC236}">
                <a16:creationId xmlns:a16="http://schemas.microsoft.com/office/drawing/2014/main" id="{8BEFD06C-6DF7-F64E-966A-D812197FB3C4}"/>
              </a:ext>
            </a:extLst>
          </p:cNvPr>
          <p:cNvSpPr>
            <a:spLocks noGrp="1"/>
          </p:cNvSpPr>
          <p:nvPr>
            <p:ph type="sldNum" sz="quarter" idx="12"/>
          </p:nvPr>
        </p:nvSpPr>
        <p:spPr/>
        <p:txBody>
          <a:bodyPr/>
          <a:lstStyle/>
          <a:p>
            <a:fld id="{BF0592F7-7FF5-4396-A64B-9E61FE96F29E}" type="slidenum">
              <a:rPr lang="sv-SE" smtClean="0"/>
              <a:pPr/>
              <a:t>10</a:t>
            </a:fld>
            <a:endParaRPr lang="sv-SE"/>
          </a:p>
        </p:txBody>
      </p:sp>
      <p:sp>
        <p:nvSpPr>
          <p:cNvPr id="3" name="Rektangel 2">
            <a:extLst>
              <a:ext uri="{FF2B5EF4-FFF2-40B4-BE49-F238E27FC236}">
                <a16:creationId xmlns:a16="http://schemas.microsoft.com/office/drawing/2014/main" id="{B3FE1B0B-A90F-4D4B-84DD-130069DBE7D8}"/>
              </a:ext>
            </a:extLst>
          </p:cNvPr>
          <p:cNvSpPr/>
          <p:nvPr/>
        </p:nvSpPr>
        <p:spPr>
          <a:xfrm>
            <a:off x="623888" y="2415570"/>
            <a:ext cx="10909299" cy="1569660"/>
          </a:xfrm>
          <a:prstGeom prst="rect">
            <a:avLst/>
          </a:prstGeom>
        </p:spPr>
        <p:txBody>
          <a:bodyPr wrap="square">
            <a:spAutoFit/>
          </a:bodyPr>
          <a:lstStyle/>
          <a:p>
            <a:pPr algn="ctr">
              <a:spcBef>
                <a:spcPts val="1200"/>
              </a:spcBef>
              <a:spcAft>
                <a:spcPts val="0"/>
              </a:spcAft>
            </a:pPr>
            <a:r>
              <a:rPr lang="en-GB" sz="3200" dirty="0">
                <a:ea typeface="Open Sans" panose="020B0606030504020204" pitchFamily="34" charset="0"/>
                <a:cs typeface="Open Sans" panose="020B0606030504020204" pitchFamily="34" charset="0"/>
              </a:rPr>
              <a:t>To make the meeting between </a:t>
            </a:r>
            <a:br>
              <a:rPr lang="en-GB" sz="3200" dirty="0">
                <a:ea typeface="Open Sans" panose="020B0606030504020204" pitchFamily="34" charset="0"/>
                <a:cs typeface="Open Sans" panose="020B0606030504020204" pitchFamily="34" charset="0"/>
              </a:rPr>
            </a:br>
            <a:r>
              <a:rPr lang="en-GB" sz="3200" dirty="0">
                <a:ea typeface="Open Sans" panose="020B0606030504020204" pitchFamily="34" charset="0"/>
                <a:cs typeface="Open Sans" panose="020B0606030504020204" pitchFamily="34" charset="0"/>
              </a:rPr>
              <a:t>government agencies and residents </a:t>
            </a:r>
            <a:br>
              <a:rPr lang="en-GB" sz="3200" dirty="0">
                <a:ea typeface="Open Sans" panose="020B0606030504020204" pitchFamily="34" charset="0"/>
                <a:cs typeface="Open Sans" panose="020B0606030504020204" pitchFamily="34" charset="0"/>
              </a:rPr>
            </a:br>
            <a:r>
              <a:rPr lang="en-GB" sz="3200" dirty="0">
                <a:ea typeface="Open Sans" panose="020B0606030504020204" pitchFamily="34" charset="0"/>
                <a:cs typeface="Open Sans" panose="020B0606030504020204" pitchFamily="34" charset="0"/>
              </a:rPr>
              <a:t>as easy as possible. </a:t>
            </a:r>
          </a:p>
        </p:txBody>
      </p:sp>
      <p:pic>
        <p:nvPicPr>
          <p:cNvPr id="4" name="Why_National_Pro_Tools_10" descr="Why_National_Pro_Tools_10">
            <a:hlinkClick r:id="" action="ppaction://media"/>
            <a:extLst>
              <a:ext uri="{FF2B5EF4-FFF2-40B4-BE49-F238E27FC236}">
                <a16:creationId xmlns:a16="http://schemas.microsoft.com/office/drawing/2014/main" id="{7CB7AC0D-731C-3D4A-B404-858ED0DD00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88" y="3175"/>
            <a:ext cx="812800" cy="812800"/>
          </a:xfrm>
          <a:prstGeom prst="rect">
            <a:avLst/>
          </a:prstGeom>
        </p:spPr>
      </p:pic>
    </p:spTree>
    <p:extLst>
      <p:ext uri="{BB962C8B-B14F-4D97-AF65-F5344CB8AC3E}">
        <p14:creationId xmlns:p14="http://schemas.microsoft.com/office/powerpoint/2010/main" val="432541404"/>
      </p:ext>
    </p:extLst>
  </p:cSld>
  <p:clrMapOvr>
    <a:masterClrMapping/>
  </p:clrMapOvr>
  <mc:AlternateContent xmlns:mc="http://schemas.openxmlformats.org/markup-compatibility/2006">
    <mc:Choice xmlns:p14="http://schemas.microsoft.com/office/powerpoint/2010/main" Requires="p14">
      <p:transition spd="slow" p14:dur="2000" advTm="6500"/>
    </mc:Choice>
    <mc:Fallback>
      <p:transition spd="slow" advTm="6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0" y="1527017"/>
            <a:ext cx="12192000" cy="3043838"/>
          </a:xfrm>
        </p:spPr>
        <p:txBody>
          <a:bodyPr>
            <a:spAutoFit/>
          </a:bodyPr>
          <a:lstStyle/>
          <a:p>
            <a:r>
              <a:rPr lang="en-GB" sz="3200" b="0" dirty="0">
                <a:latin typeface="Open Sans" panose="020B0606030504020204" pitchFamily="34" charset="0"/>
                <a:ea typeface="Open Sans" panose="020B0606030504020204" pitchFamily="34" charset="0"/>
                <a:cs typeface="Open Sans" panose="020B0606030504020204" pitchFamily="34" charset="0"/>
              </a:rPr>
              <a:t>Welcome to </a:t>
            </a:r>
            <a:br>
              <a:rPr lang="en-GB" sz="3200" b="0" dirty="0">
                <a:latin typeface="Open Sans" panose="020B0606030504020204" pitchFamily="34" charset="0"/>
                <a:ea typeface="Open Sans" panose="020B0606030504020204" pitchFamily="34" charset="0"/>
                <a:cs typeface="Open Sans" panose="020B0606030504020204" pitchFamily="34" charset="0"/>
              </a:rPr>
            </a:br>
            <a:r>
              <a:rPr lang="en-GB" sz="3200" b="0" dirty="0">
                <a:latin typeface="Open Sans" panose="020B0606030504020204" pitchFamily="34" charset="0"/>
                <a:ea typeface="Open Sans" panose="020B0606030504020204" pitchFamily="34" charset="0"/>
                <a:cs typeface="Open Sans" panose="020B0606030504020204" pitchFamily="34" charset="0"/>
              </a:rPr>
              <a:t>The National Government Service Centre</a:t>
            </a:r>
            <a:br>
              <a:rPr lang="en-GB" sz="3200" b="0" dirty="0">
                <a:latin typeface="Open Sans" panose="020B0606030504020204" pitchFamily="34" charset="0"/>
                <a:ea typeface="Open Sans" panose="020B0606030504020204" pitchFamily="34" charset="0"/>
                <a:cs typeface="Open Sans" panose="020B0606030504020204" pitchFamily="34" charset="0"/>
              </a:rPr>
            </a:br>
            <a:br>
              <a:rPr lang="en-GB" sz="3200" b="0" dirty="0">
                <a:latin typeface="Open Sans" panose="020B0606030504020204" pitchFamily="34" charset="0"/>
                <a:ea typeface="Open Sans" panose="020B0606030504020204" pitchFamily="34" charset="0"/>
                <a:cs typeface="Open Sans" panose="020B0606030504020204" pitchFamily="34" charset="0"/>
              </a:rPr>
            </a:br>
            <a:br>
              <a:rPr lang="en-GB" sz="3200" b="0" dirty="0">
                <a:latin typeface="Open Sans" panose="020B0606030504020204" pitchFamily="34" charset="0"/>
                <a:ea typeface="Open Sans" panose="020B0606030504020204" pitchFamily="34" charset="0"/>
                <a:cs typeface="Open Sans" panose="020B0606030504020204" pitchFamily="34" charset="0"/>
              </a:rPr>
            </a:br>
            <a:r>
              <a:rPr lang="en-GB" sz="3200" b="0" dirty="0" err="1">
                <a:latin typeface="Open Sans" panose="020B0606030504020204" pitchFamily="34" charset="0"/>
                <a:ea typeface="Open Sans" panose="020B0606030504020204" pitchFamily="34" charset="0"/>
                <a:cs typeface="Open Sans" panose="020B0606030504020204" pitchFamily="34" charset="0"/>
              </a:rPr>
              <a:t>www.statenssc.se</a:t>
            </a:r>
            <a:r>
              <a:rPr lang="en-GB" sz="3200" b="0" dirty="0">
                <a:latin typeface="Open Sans" panose="020B0606030504020204" pitchFamily="34" charset="0"/>
                <a:ea typeface="Open Sans" panose="020B0606030504020204" pitchFamily="34" charset="0"/>
                <a:cs typeface="Open Sans" panose="020B0606030504020204" pitchFamily="34" charset="0"/>
              </a:rPr>
              <a:t> </a:t>
            </a:r>
          </a:p>
        </p:txBody>
      </p:sp>
      <p:sp>
        <p:nvSpPr>
          <p:cNvPr id="4" name="Platshållare för bildnummer 3"/>
          <p:cNvSpPr>
            <a:spLocks noGrp="1"/>
          </p:cNvSpPr>
          <p:nvPr>
            <p:ph type="sldNum" sz="quarter" idx="12"/>
          </p:nvPr>
        </p:nvSpPr>
        <p:spPr/>
        <p:txBody>
          <a:bodyPr/>
          <a:lstStyle/>
          <a:p>
            <a:fld id="{BF0592F7-7FF5-4396-A64B-9E61FE96F29E}" type="slidenum">
              <a:rPr lang="sv-SE" smtClean="0"/>
              <a:pPr/>
              <a:t>11</a:t>
            </a:fld>
            <a:endParaRPr lang="sv-SE"/>
          </a:p>
        </p:txBody>
      </p:sp>
      <p:pic>
        <p:nvPicPr>
          <p:cNvPr id="2" name="Why_National_Pro_Tools_11" descr="Why_National_Pro_Tools_11">
            <a:hlinkClick r:id="" action="ppaction://media"/>
            <a:extLst>
              <a:ext uri="{FF2B5EF4-FFF2-40B4-BE49-F238E27FC236}">
                <a16:creationId xmlns:a16="http://schemas.microsoft.com/office/drawing/2014/main" id="{E24AA281-D369-5842-B536-D6198F0416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474786580"/>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55688" y="1268413"/>
            <a:ext cx="6305811" cy="3105466"/>
          </a:xfrm>
        </p:spPr>
        <p:txBody>
          <a:bodyPr wrap="square" anchor="t" anchorCtr="0">
            <a:spAutoFit/>
          </a:bodyPr>
          <a:lstStyle/>
          <a:p>
            <a:pPr>
              <a:lnSpc>
                <a:spcPts val="3400"/>
              </a:lnSpc>
              <a:spcBef>
                <a:spcPts val="1200"/>
              </a:spcBef>
              <a:spcAft>
                <a:spcPts val="1200"/>
              </a:spcAft>
            </a:pPr>
            <a:r>
              <a:rPr lang="en-GB" b="0" dirty="0">
                <a:latin typeface="+mn-lt"/>
                <a:ea typeface="Roboto Slab Light" pitchFamily="2" charset="0"/>
                <a:cs typeface="Open Sans" panose="020B0606030504020204" pitchFamily="34" charset="0"/>
              </a:rPr>
              <a:t>More than 10 million people live in Sweden and for the most part, the contact between citizens and government agencies takes place digitally.</a:t>
            </a:r>
            <a:br>
              <a:rPr lang="en-GB" b="0" dirty="0">
                <a:latin typeface="+mn-lt"/>
                <a:ea typeface="Roboto Slab Light" pitchFamily="2" charset="0"/>
                <a:cs typeface="Open Sans" panose="020B0606030504020204" pitchFamily="34" charset="0"/>
              </a:rPr>
            </a:br>
            <a:br>
              <a:rPr lang="en-GB" b="0" dirty="0">
                <a:latin typeface="+mn-lt"/>
                <a:ea typeface="Roboto Slab Light" pitchFamily="2" charset="0"/>
                <a:cs typeface="Open Sans" panose="020B0606030504020204" pitchFamily="34" charset="0"/>
              </a:rPr>
            </a:br>
            <a:r>
              <a:rPr lang="en-GB" b="0" dirty="0">
                <a:latin typeface="+mn-lt"/>
                <a:ea typeface="Roboto Slab Light" pitchFamily="2" charset="0"/>
                <a:cs typeface="Open Sans" panose="020B0606030504020204" pitchFamily="34" charset="0"/>
              </a:rPr>
              <a:t>Most of us are used to accessing public services digitally, but not all.</a:t>
            </a:r>
            <a:endParaRPr lang="en-GB" b="0" dirty="0">
              <a:latin typeface="+mn-lt"/>
              <a:ea typeface="Roboto Slab Light" pitchFamily="2" charset="0"/>
              <a:cs typeface="Arial" panose="020B0604020202020204" pitchFamily="34" charset="0"/>
            </a:endParaRPr>
          </a:p>
        </p:txBody>
      </p:sp>
      <p:sp>
        <p:nvSpPr>
          <p:cNvPr id="4" name="Platshållare för bildnummer 3"/>
          <p:cNvSpPr>
            <a:spLocks noGrp="1"/>
          </p:cNvSpPr>
          <p:nvPr>
            <p:ph type="sldNum" sz="quarter" idx="12"/>
          </p:nvPr>
        </p:nvSpPr>
        <p:spPr/>
        <p:txBody>
          <a:bodyPr/>
          <a:lstStyle/>
          <a:p>
            <a:fld id="{BF0592F7-7FF5-4396-A64B-9E61FE96F29E}" type="slidenum">
              <a:rPr lang="sv-SE" smtClean="0"/>
              <a:pPr/>
              <a:t>2</a:t>
            </a:fld>
            <a:endParaRPr lang="sv-SE"/>
          </a:p>
        </p:txBody>
      </p:sp>
      <p:pic>
        <p:nvPicPr>
          <p:cNvPr id="5" name="Bildobjekt 4">
            <a:extLst>
              <a:ext uri="{FF2B5EF4-FFF2-40B4-BE49-F238E27FC236}">
                <a16:creationId xmlns:a16="http://schemas.microsoft.com/office/drawing/2014/main" id="{766BCC2C-0964-EF44-9CF1-3F478CB70D9B}"/>
              </a:ext>
            </a:extLst>
          </p:cNvPr>
          <p:cNvPicPr>
            <a:picLocks noChangeAspect="1"/>
          </p:cNvPicPr>
          <p:nvPr/>
        </p:nvPicPr>
        <p:blipFill rotWithShape="1">
          <a:blip r:embed="rId5">
            <a:extLst>
              <a:ext uri="{28A0092B-C50C-407E-A947-70E740481C1C}">
                <a14:useLocalDpi xmlns:a14="http://schemas.microsoft.com/office/drawing/2010/main" val="0"/>
              </a:ext>
            </a:extLst>
          </a:blip>
          <a:srcRect l="2850" r="56250"/>
          <a:stretch/>
        </p:blipFill>
        <p:spPr>
          <a:xfrm>
            <a:off x="8264787" y="0"/>
            <a:ext cx="3927213" cy="6408000"/>
          </a:xfrm>
          <a:prstGeom prst="rect">
            <a:avLst/>
          </a:prstGeom>
        </p:spPr>
      </p:pic>
      <p:pic>
        <p:nvPicPr>
          <p:cNvPr id="3" name="Why_National_Pro_Tools_2" descr="Why_National_Pro_Tools_2">
            <a:hlinkClick r:id="" action="ppaction://media"/>
            <a:extLst>
              <a:ext uri="{FF2B5EF4-FFF2-40B4-BE49-F238E27FC236}">
                <a16:creationId xmlns:a16="http://schemas.microsoft.com/office/drawing/2014/main" id="{FB6D9E9A-75AC-B04B-ABB5-F777B99D79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25" y="1588"/>
            <a:ext cx="812800" cy="812800"/>
          </a:xfrm>
          <a:prstGeom prst="rect">
            <a:avLst/>
          </a:prstGeom>
        </p:spPr>
      </p:pic>
    </p:spTree>
    <p:extLst>
      <p:ext uri="{BB962C8B-B14F-4D97-AF65-F5344CB8AC3E}">
        <p14:creationId xmlns:p14="http://schemas.microsoft.com/office/powerpoint/2010/main" val="1043056543"/>
      </p:ext>
    </p:extLst>
  </p:cSld>
  <p:clrMapOvr>
    <a:masterClrMapping/>
  </p:clrMapOvr>
  <mc:AlternateContent xmlns:mc="http://schemas.openxmlformats.org/markup-compatibility/2006">
    <mc:Choice xmlns:p14="http://schemas.microsoft.com/office/powerpoint/2010/main" Requires="p14">
      <p:transition spd="slow" p14:dur="2000" advTm="14800"/>
    </mc:Choice>
    <mc:Fallback>
      <p:transition spd="slow" advTm="148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BF0592F7-7FF5-4396-A64B-9E61FE96F29E}" type="slidenum">
              <a:rPr lang="sv-SE" smtClean="0"/>
              <a:pPr/>
              <a:t>3</a:t>
            </a:fld>
            <a:endParaRPr lang="sv-SE"/>
          </a:p>
        </p:txBody>
      </p:sp>
      <p:pic>
        <p:nvPicPr>
          <p:cNvPr id="22" name="Platshållare för bild 21"/>
          <p:cNvPicPr>
            <a:picLocks noGrp="1" noChangeAspect="1"/>
          </p:cNvPicPr>
          <p:nvPr>
            <p:ph type="pic" sz="quarter" idx="13"/>
          </p:nvPr>
        </p:nvPicPr>
        <p:blipFill rotWithShape="1">
          <a:blip r:embed="rId5" cstate="email">
            <a:extLst>
              <a:ext uri="{28A0092B-C50C-407E-A947-70E740481C1C}">
                <a14:useLocalDpi xmlns:a14="http://schemas.microsoft.com/office/drawing/2010/main"/>
              </a:ext>
            </a:extLst>
          </a:blip>
          <a:srcRect l="-21881" t="-3238" r="-28040" b="-1963"/>
          <a:stretch/>
        </p:blipFill>
        <p:spPr/>
      </p:pic>
      <p:pic>
        <p:nvPicPr>
          <p:cNvPr id="12" name="Platshållare för bild 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256587" y="0"/>
            <a:ext cx="3938250" cy="6408000"/>
          </a:xfrm>
          <a:prstGeom prst="rect">
            <a:avLst/>
          </a:prstGeom>
        </p:spPr>
      </p:pic>
      <p:sp>
        <p:nvSpPr>
          <p:cNvPr id="8" name="Rektangel 7">
            <a:extLst>
              <a:ext uri="{FF2B5EF4-FFF2-40B4-BE49-F238E27FC236}">
                <a16:creationId xmlns:a16="http://schemas.microsoft.com/office/drawing/2014/main" id="{DB2D4752-31ED-0742-ABE5-ADC607CBC8B1}"/>
              </a:ext>
            </a:extLst>
          </p:cNvPr>
          <p:cNvSpPr/>
          <p:nvPr/>
        </p:nvSpPr>
        <p:spPr>
          <a:xfrm>
            <a:off x="1055688" y="1268413"/>
            <a:ext cx="6074317" cy="2829236"/>
          </a:xfrm>
          <a:prstGeom prst="rect">
            <a:avLst/>
          </a:prstGeom>
        </p:spPr>
        <p:txBody>
          <a:bodyPr wrap="square">
            <a:spAutoFit/>
          </a:bodyPr>
          <a:lstStyle/>
          <a:p>
            <a:pPr>
              <a:lnSpc>
                <a:spcPts val="3400"/>
              </a:lnSpc>
              <a:spcAft>
                <a:spcPts val="0"/>
              </a:spcAft>
            </a:pPr>
            <a:r>
              <a:rPr lang="en-GB" sz="2400" dirty="0">
                <a:ea typeface="Roboto Slab Light" pitchFamily="2" charset="0"/>
                <a:cs typeface="Open Sans" panose="020B0606030504020204" pitchFamily="34" charset="0"/>
              </a:rPr>
              <a:t>To make interaction between individuals and government agencies as safe and accessible as possible, there is The National Government Service Centre. </a:t>
            </a:r>
          </a:p>
          <a:p>
            <a:pPr>
              <a:lnSpc>
                <a:spcPts val="3400"/>
              </a:lnSpc>
              <a:spcBef>
                <a:spcPts val="1200"/>
              </a:spcBef>
              <a:spcAft>
                <a:spcPts val="0"/>
              </a:spcAft>
            </a:pPr>
            <a:r>
              <a:rPr lang="en-GB" sz="2400" dirty="0">
                <a:ea typeface="Roboto Slab Light" pitchFamily="2" charset="0"/>
                <a:cs typeface="Open Sans" panose="020B0606030504020204" pitchFamily="34" charset="0"/>
              </a:rPr>
              <a:t>We offer personal assistance and guidance in physical meetings.</a:t>
            </a:r>
          </a:p>
        </p:txBody>
      </p:sp>
      <p:pic>
        <p:nvPicPr>
          <p:cNvPr id="2" name="Why_National_Pro_Tools_3" descr="Why_National_Pro_Tools_3">
            <a:hlinkClick r:id="" action="ppaction://media"/>
            <a:extLst>
              <a:ext uri="{FF2B5EF4-FFF2-40B4-BE49-F238E27FC236}">
                <a16:creationId xmlns:a16="http://schemas.microsoft.com/office/drawing/2014/main" id="{150D7CE4-02B9-174B-88A8-716B0D0954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63" y="3175"/>
            <a:ext cx="812800" cy="812800"/>
          </a:xfrm>
          <a:prstGeom prst="rect">
            <a:avLst/>
          </a:prstGeom>
        </p:spPr>
      </p:pic>
    </p:spTree>
    <p:extLst>
      <p:ext uri="{BB962C8B-B14F-4D97-AF65-F5344CB8AC3E}">
        <p14:creationId xmlns:p14="http://schemas.microsoft.com/office/powerpoint/2010/main" val="2538311550"/>
      </p:ext>
    </p:extLst>
  </p:cSld>
  <p:clrMapOvr>
    <a:masterClrMapping/>
  </p:clrMapOvr>
  <mc:AlternateContent xmlns:mc="http://schemas.openxmlformats.org/markup-compatibility/2006">
    <mc:Choice xmlns:p14="http://schemas.microsoft.com/office/powerpoint/2010/main" Requires="p14">
      <p:transition spd="slow" p14:dur="2000" advTm="14400"/>
    </mc:Choice>
    <mc:Fallback>
      <p:transition spd="slow" advTm="144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50C46108-984C-B748-8B55-2ACA973820C3}"/>
              </a:ext>
            </a:extLst>
          </p:cNvPr>
          <p:cNvSpPr>
            <a:spLocks noGrp="1"/>
          </p:cNvSpPr>
          <p:nvPr>
            <p:ph type="sldNum" sz="quarter" idx="12"/>
          </p:nvPr>
        </p:nvSpPr>
        <p:spPr/>
        <p:txBody>
          <a:bodyPr/>
          <a:lstStyle/>
          <a:p>
            <a:fld id="{BF0592F7-7FF5-4396-A64B-9E61FE96F29E}" type="slidenum">
              <a:rPr lang="sv-SE" smtClean="0"/>
              <a:pPr/>
              <a:t>4</a:t>
            </a:fld>
            <a:endParaRPr lang="sv-SE"/>
          </a:p>
        </p:txBody>
      </p:sp>
      <p:sp>
        <p:nvSpPr>
          <p:cNvPr id="3" name="Rektangel 2">
            <a:extLst>
              <a:ext uri="{FF2B5EF4-FFF2-40B4-BE49-F238E27FC236}">
                <a16:creationId xmlns:a16="http://schemas.microsoft.com/office/drawing/2014/main" id="{89CF6B9E-38DE-7540-A9E2-5F2FA4EC6A21}"/>
              </a:ext>
            </a:extLst>
          </p:cNvPr>
          <p:cNvSpPr/>
          <p:nvPr/>
        </p:nvSpPr>
        <p:spPr>
          <a:xfrm>
            <a:off x="1055688" y="1268413"/>
            <a:ext cx="5510212" cy="3701270"/>
          </a:xfrm>
          <a:prstGeom prst="rect">
            <a:avLst/>
          </a:prstGeom>
        </p:spPr>
        <p:txBody>
          <a:bodyPr wrap="square">
            <a:spAutoFit/>
          </a:bodyPr>
          <a:lstStyle/>
          <a:p>
            <a:pPr>
              <a:lnSpc>
                <a:spcPts val="3400"/>
              </a:lnSpc>
              <a:spcBef>
                <a:spcPts val="1200"/>
              </a:spcBef>
            </a:pPr>
            <a:r>
              <a:rPr lang="en-GB" sz="2400" dirty="0">
                <a:solidFill>
                  <a:srgbClr val="000000"/>
                </a:solidFill>
                <a:ea typeface="Roboto Slab Light" pitchFamily="2" charset="0"/>
                <a:cs typeface="Open Sans" panose="020B0606030504020204" pitchFamily="34" charset="0"/>
              </a:rPr>
              <a:t>At our service centres, our professional service administrators are ready to </a:t>
            </a:r>
            <a:r>
              <a:rPr lang="en-GB" sz="2400" dirty="0">
                <a:ea typeface="Roboto Slab Light" pitchFamily="2" charset="0"/>
                <a:cs typeface="Open Sans" panose="020B0606030504020204" pitchFamily="34" charset="0"/>
              </a:rPr>
              <a:t>satisfy</a:t>
            </a:r>
            <a:r>
              <a:rPr lang="en-GB" sz="2400" dirty="0">
                <a:solidFill>
                  <a:srgbClr val="000000"/>
                </a:solidFill>
                <a:ea typeface="Roboto Slab Light" pitchFamily="2" charset="0"/>
                <a:cs typeface="Open Sans" panose="020B0606030504020204" pitchFamily="34" charset="0"/>
              </a:rPr>
              <a:t> every visitor’s </a:t>
            </a:r>
            <a:r>
              <a:rPr lang="en-GB" sz="2400" dirty="0">
                <a:ea typeface="Roboto Slab Light" pitchFamily="2" charset="0"/>
                <a:cs typeface="Open Sans" panose="020B0606030504020204" pitchFamily="34" charset="0"/>
              </a:rPr>
              <a:t>need for individual help. </a:t>
            </a:r>
            <a:endParaRPr lang="en-GB" sz="2400" dirty="0">
              <a:solidFill>
                <a:srgbClr val="FF0000"/>
              </a:solidFill>
              <a:ea typeface="Roboto Slab Light" pitchFamily="2" charset="0"/>
              <a:cs typeface="Open Sans" panose="020B0606030504020204" pitchFamily="34" charset="0"/>
            </a:endParaRPr>
          </a:p>
          <a:p>
            <a:pPr>
              <a:lnSpc>
                <a:spcPts val="3400"/>
              </a:lnSpc>
              <a:spcBef>
                <a:spcPts val="1200"/>
              </a:spcBef>
            </a:pPr>
            <a:r>
              <a:rPr lang="en-GB" sz="2400" dirty="0">
                <a:solidFill>
                  <a:srgbClr val="000000"/>
                </a:solidFill>
                <a:ea typeface="Roboto Slab Light" pitchFamily="2" charset="0"/>
                <a:cs typeface="Open Sans" panose="020B0606030504020204" pitchFamily="34" charset="0"/>
              </a:rPr>
              <a:t>We can offer citizens unique support, thanks to our collective and broad competence regarding services from </a:t>
            </a:r>
            <a:r>
              <a:rPr lang="en-GB" sz="2400" dirty="0">
                <a:ea typeface="Roboto Slab Light" pitchFamily="2" charset="0"/>
                <a:cs typeface="Open Sans" panose="020B0606030504020204" pitchFamily="34" charset="0"/>
              </a:rPr>
              <a:t>various </a:t>
            </a:r>
            <a:r>
              <a:rPr lang="en-GB" sz="2400" dirty="0">
                <a:solidFill>
                  <a:srgbClr val="000000"/>
                </a:solidFill>
                <a:ea typeface="Roboto Slab Light" pitchFamily="2" charset="0"/>
                <a:cs typeface="Open Sans" panose="020B0606030504020204" pitchFamily="34" charset="0"/>
              </a:rPr>
              <a:t>government agencies. </a:t>
            </a:r>
          </a:p>
        </p:txBody>
      </p:sp>
      <p:pic>
        <p:nvPicPr>
          <p:cNvPr id="5" name="Bildobjekt 4">
            <a:extLst>
              <a:ext uri="{FF2B5EF4-FFF2-40B4-BE49-F238E27FC236}">
                <a16:creationId xmlns:a16="http://schemas.microsoft.com/office/drawing/2014/main" id="{4A472696-3A32-4A40-9D20-FF87D35C3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9991" y="0"/>
            <a:ext cx="3937567" cy="6408000"/>
          </a:xfrm>
          <a:prstGeom prst="rect">
            <a:avLst/>
          </a:prstGeom>
        </p:spPr>
      </p:pic>
      <p:pic>
        <p:nvPicPr>
          <p:cNvPr id="4" name="Why_National_Pro_Tools_4" descr="Why_National_Pro_Tools_4">
            <a:hlinkClick r:id="" action="ppaction://media"/>
            <a:extLst>
              <a:ext uri="{FF2B5EF4-FFF2-40B4-BE49-F238E27FC236}">
                <a16:creationId xmlns:a16="http://schemas.microsoft.com/office/drawing/2014/main" id="{4781673A-7DB6-4C4E-8DD3-8EFB0F94B7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23393343"/>
      </p:ext>
    </p:extLst>
  </p:cSld>
  <p:clrMapOvr>
    <a:masterClrMapping/>
  </p:clrMapOvr>
  <mc:AlternateContent xmlns:mc="http://schemas.openxmlformats.org/markup-compatibility/2006">
    <mc:Choice xmlns:p14="http://schemas.microsoft.com/office/powerpoint/2010/main" Requires="p14">
      <p:transition spd="slow" p14:dur="2000" advTm="17400"/>
    </mc:Choice>
    <mc:Fallback>
      <p:transition spd="slow" advTm="174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055713" y="1268413"/>
            <a:ext cx="6502555" cy="3091316"/>
          </a:xfrm>
        </p:spPr>
        <p:txBody>
          <a:bodyPr/>
          <a:lstStyle/>
          <a:p>
            <a:pPr>
              <a:lnSpc>
                <a:spcPts val="3400"/>
              </a:lnSpc>
              <a:spcBef>
                <a:spcPts val="1200"/>
              </a:spcBef>
              <a:spcAft>
                <a:spcPts val="0"/>
              </a:spcAft>
            </a:pPr>
            <a:r>
              <a:rPr lang="en-GB" sz="2400" dirty="0">
                <a:ea typeface="Roboto Slab Light" pitchFamily="2" charset="0"/>
              </a:rPr>
              <a:t>For example, questions </a:t>
            </a:r>
            <a:r>
              <a:rPr lang="en-GB" sz="2400" dirty="0">
                <a:solidFill>
                  <a:schemeClr val="tx1"/>
                </a:solidFill>
                <a:ea typeface="Roboto Slab Light" pitchFamily="2" charset="0"/>
              </a:rPr>
              <a:t>could be about </a:t>
            </a:r>
            <a:br>
              <a:rPr lang="en-GB" sz="2400" dirty="0">
                <a:solidFill>
                  <a:schemeClr val="tx1"/>
                </a:solidFill>
                <a:ea typeface="Roboto Slab Light" pitchFamily="2" charset="0"/>
              </a:rPr>
            </a:br>
            <a:r>
              <a:rPr lang="en-GB" sz="2400" dirty="0">
                <a:ea typeface="Roboto Slab Light" pitchFamily="2" charset="0"/>
              </a:rPr>
              <a:t>work, taxes, citizenship or marriage. </a:t>
            </a:r>
          </a:p>
          <a:p>
            <a:pPr>
              <a:lnSpc>
                <a:spcPts val="3400"/>
              </a:lnSpc>
              <a:spcBef>
                <a:spcPts val="1200"/>
              </a:spcBef>
              <a:spcAft>
                <a:spcPts val="0"/>
              </a:spcAft>
            </a:pPr>
            <a:r>
              <a:rPr lang="en-GB" sz="2400" dirty="0">
                <a:solidFill>
                  <a:schemeClr val="tx1"/>
                </a:solidFill>
                <a:ea typeface="Roboto Slab Light" pitchFamily="2" charset="0"/>
              </a:rPr>
              <a:t>Everyone </a:t>
            </a:r>
            <a:r>
              <a:rPr lang="en-GB" sz="2400" dirty="0">
                <a:ea typeface="Roboto Slab Light" pitchFamily="2" charset="0"/>
              </a:rPr>
              <a:t>living in Sweden should have </a:t>
            </a:r>
            <a:br>
              <a:rPr lang="en-GB" sz="2400" dirty="0">
                <a:ea typeface="Roboto Slab Light" pitchFamily="2" charset="0"/>
              </a:rPr>
            </a:br>
            <a:r>
              <a:rPr lang="en-GB" sz="2400" dirty="0">
                <a:solidFill>
                  <a:schemeClr val="tx1"/>
                </a:solidFill>
                <a:ea typeface="Roboto Slab Light" pitchFamily="2" charset="0"/>
              </a:rPr>
              <a:t>an</a:t>
            </a:r>
            <a:r>
              <a:rPr lang="en-GB" sz="2400" dirty="0">
                <a:ea typeface="Roboto Slab Light" pitchFamily="2" charset="0"/>
              </a:rPr>
              <a:t> equal opportunity to get in touch with government agencies, regardless of </a:t>
            </a:r>
            <a:br>
              <a:rPr lang="en-GB" sz="2400" dirty="0">
                <a:ea typeface="Roboto Slab Light" pitchFamily="2" charset="0"/>
              </a:rPr>
            </a:br>
            <a:r>
              <a:rPr lang="en-GB" sz="2400" dirty="0">
                <a:ea typeface="Roboto Slab Light" pitchFamily="2" charset="0"/>
              </a:rPr>
              <a:t>language skills or digital experience</a:t>
            </a:r>
            <a:r>
              <a:rPr lang="en-GB" sz="2400" dirty="0">
                <a:solidFill>
                  <a:schemeClr val="tx1"/>
                </a:solidFill>
                <a:ea typeface="Roboto Slab Light" pitchFamily="2" charset="0"/>
              </a:rPr>
              <a:t>.</a:t>
            </a:r>
            <a:r>
              <a:rPr lang="en-GB" sz="2400" dirty="0">
                <a:solidFill>
                  <a:srgbClr val="FF0000"/>
                </a:solidFill>
                <a:ea typeface="Roboto Slab Light" pitchFamily="2" charset="0"/>
              </a:rPr>
              <a:t> </a:t>
            </a:r>
          </a:p>
        </p:txBody>
      </p:sp>
      <p:sp>
        <p:nvSpPr>
          <p:cNvPr id="4" name="Platshållare för bildnummer 3"/>
          <p:cNvSpPr>
            <a:spLocks noGrp="1"/>
          </p:cNvSpPr>
          <p:nvPr>
            <p:ph type="sldNum" sz="quarter" idx="12"/>
          </p:nvPr>
        </p:nvSpPr>
        <p:spPr/>
        <p:txBody>
          <a:bodyPr/>
          <a:lstStyle/>
          <a:p>
            <a:fld id="{BF0592F7-7FF5-4396-A64B-9E61FE96F29E}" type="slidenum">
              <a:rPr lang="sv-SE" smtClean="0"/>
              <a:pPr/>
              <a:t>5</a:t>
            </a:fld>
            <a:endParaRPr lang="sv-SE"/>
          </a:p>
        </p:txBody>
      </p:sp>
      <p:pic>
        <p:nvPicPr>
          <p:cNvPr id="5" name="Bildobjekt 4">
            <a:extLst>
              <a:ext uri="{FF2B5EF4-FFF2-40B4-BE49-F238E27FC236}">
                <a16:creationId xmlns:a16="http://schemas.microsoft.com/office/drawing/2014/main" id="{57426C6B-B7CE-DB4F-80C0-D6A1BFCCF358}"/>
              </a:ext>
            </a:extLst>
          </p:cNvPr>
          <p:cNvPicPr>
            <a:picLocks noChangeAspect="1"/>
          </p:cNvPicPr>
          <p:nvPr/>
        </p:nvPicPr>
        <p:blipFill rotWithShape="1">
          <a:blip r:embed="rId5">
            <a:extLst>
              <a:ext uri="{28A0092B-C50C-407E-A947-70E740481C1C}">
                <a14:useLocalDpi xmlns:a14="http://schemas.microsoft.com/office/drawing/2010/main" val="0"/>
              </a:ext>
            </a:extLst>
          </a:blip>
          <a:srcRect l="7775"/>
          <a:stretch/>
        </p:blipFill>
        <p:spPr>
          <a:xfrm>
            <a:off x="8256588" y="0"/>
            <a:ext cx="3939839" cy="6408000"/>
          </a:xfrm>
          <a:prstGeom prst="rect">
            <a:avLst/>
          </a:prstGeom>
        </p:spPr>
      </p:pic>
      <p:pic>
        <p:nvPicPr>
          <p:cNvPr id="2" name="Why_National_Pro_Tools_5" descr="Why_National_Pro_Tools_5">
            <a:hlinkClick r:id="" action="ppaction://media"/>
            <a:extLst>
              <a:ext uri="{FF2B5EF4-FFF2-40B4-BE49-F238E27FC236}">
                <a16:creationId xmlns:a16="http://schemas.microsoft.com/office/drawing/2014/main" id="{4E40061A-13B4-324C-9166-4FB76FE8C1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3175"/>
            <a:ext cx="812800" cy="812800"/>
          </a:xfrm>
          <a:prstGeom prst="rect">
            <a:avLst/>
          </a:prstGeom>
        </p:spPr>
      </p:pic>
    </p:spTree>
    <p:extLst>
      <p:ext uri="{BB962C8B-B14F-4D97-AF65-F5344CB8AC3E}">
        <p14:creationId xmlns:p14="http://schemas.microsoft.com/office/powerpoint/2010/main" val="2285573739"/>
      </p:ext>
    </p:extLst>
  </p:cSld>
  <p:clrMapOvr>
    <a:masterClrMapping/>
  </p:clrMapOvr>
  <mc:AlternateContent xmlns:mc="http://schemas.openxmlformats.org/markup-compatibility/2006">
    <mc:Choice xmlns:p14="http://schemas.microsoft.com/office/powerpoint/2010/main" Requires="p14">
      <p:transition spd="slow" p14:dur="2000" advTm="16000"/>
    </mc:Choice>
    <mc:Fallback>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5E0C7956-5BBC-5E48-B713-C924DBD8ADB7}"/>
              </a:ext>
            </a:extLst>
          </p:cNvPr>
          <p:cNvSpPr>
            <a:spLocks noGrp="1"/>
          </p:cNvSpPr>
          <p:nvPr>
            <p:ph type="sldNum" sz="quarter" idx="12"/>
          </p:nvPr>
        </p:nvSpPr>
        <p:spPr/>
        <p:txBody>
          <a:bodyPr/>
          <a:lstStyle/>
          <a:p>
            <a:fld id="{BF0592F7-7FF5-4396-A64B-9E61FE96F29E}" type="slidenum">
              <a:rPr lang="sv-SE" smtClean="0"/>
              <a:pPr/>
              <a:t>6</a:t>
            </a:fld>
            <a:endParaRPr lang="sv-SE"/>
          </a:p>
        </p:txBody>
      </p:sp>
      <p:sp>
        <p:nvSpPr>
          <p:cNvPr id="3" name="Rektangel 2">
            <a:extLst>
              <a:ext uri="{FF2B5EF4-FFF2-40B4-BE49-F238E27FC236}">
                <a16:creationId xmlns:a16="http://schemas.microsoft.com/office/drawing/2014/main" id="{BFD5FCE9-E0D1-BC42-A28A-F0E349580BDD}"/>
              </a:ext>
            </a:extLst>
          </p:cNvPr>
          <p:cNvSpPr/>
          <p:nvPr/>
        </p:nvSpPr>
        <p:spPr>
          <a:xfrm>
            <a:off x="1055688" y="1259569"/>
            <a:ext cx="5715502" cy="1797415"/>
          </a:xfrm>
          <a:prstGeom prst="rect">
            <a:avLst/>
          </a:prstGeom>
        </p:spPr>
        <p:txBody>
          <a:bodyPr wrap="square">
            <a:spAutoFit/>
          </a:bodyPr>
          <a:lstStyle/>
          <a:p>
            <a:pPr>
              <a:lnSpc>
                <a:spcPts val="3400"/>
              </a:lnSpc>
              <a:spcAft>
                <a:spcPts val="0"/>
              </a:spcAft>
            </a:pPr>
            <a:r>
              <a:rPr lang="en-GB" sz="2400" dirty="0">
                <a:ea typeface="Roboto Slab Light" pitchFamily="2" charset="0"/>
                <a:cs typeface="Open Sans" panose="020B0606030504020204" pitchFamily="34" charset="0"/>
              </a:rPr>
              <a:t>Today, we are located in 117 different places in Sweden, and new offices are being opened in towns and cities where a need and the right conditions exist.</a:t>
            </a:r>
          </a:p>
        </p:txBody>
      </p:sp>
      <p:pic>
        <p:nvPicPr>
          <p:cNvPr id="6" name="Platshållare för bild 5">
            <a:extLst>
              <a:ext uri="{FF2B5EF4-FFF2-40B4-BE49-F238E27FC236}">
                <a16:creationId xmlns:a16="http://schemas.microsoft.com/office/drawing/2014/main" id="{837BAF4E-8320-8F4E-91BB-552941142312}"/>
              </a:ext>
            </a:extLst>
          </p:cNvPr>
          <p:cNvPicPr>
            <a:picLocks noChangeAspect="1"/>
          </p:cNvPicPr>
          <p:nvPr/>
        </p:nvPicPr>
        <p:blipFill rotWithShape="1">
          <a:blip r:embed="rId4">
            <a:extLst>
              <a:ext uri="{28A0092B-C50C-407E-A947-70E740481C1C}">
                <a14:useLocalDpi xmlns:a14="http://schemas.microsoft.com/office/drawing/2010/main" val="0"/>
              </a:ext>
            </a:extLst>
          </a:blip>
          <a:srcRect t="1073" b="1"/>
          <a:stretch/>
        </p:blipFill>
        <p:spPr>
          <a:xfrm>
            <a:off x="8256589" y="-1"/>
            <a:ext cx="3935412" cy="6406359"/>
          </a:xfrm>
          <a:prstGeom prst="rect">
            <a:avLst/>
          </a:prstGeom>
        </p:spPr>
      </p:pic>
      <p:pic>
        <p:nvPicPr>
          <p:cNvPr id="4" name="Why_National_Pro_Tools_6" descr="Why_National_Pro_Tools_6">
            <a:hlinkClick r:id="" action="ppaction://media"/>
            <a:extLst>
              <a:ext uri="{FF2B5EF4-FFF2-40B4-BE49-F238E27FC236}">
                <a16:creationId xmlns:a16="http://schemas.microsoft.com/office/drawing/2014/main" id="{AF7A0CF1-8ED2-9C4F-91E7-349D0A3E32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1973563544"/>
      </p:ext>
    </p:extLst>
  </p:cSld>
  <p:clrMapOvr>
    <a:masterClrMapping/>
  </p:clrMapOvr>
  <mc:AlternateContent xmlns:mc="http://schemas.openxmlformats.org/markup-compatibility/2006">
    <mc:Choice xmlns:p14="http://schemas.microsoft.com/office/powerpoint/2010/main" Requires="p14">
      <p:transition spd="slow" p14:dur="2000" advTm="11900"/>
    </mc:Choice>
    <mc:Fallback>
      <p:transition spd="slow" advTm="119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BF0592F7-7FF5-4396-A64B-9E61FE96F29E}" type="slidenum">
              <a:rPr lang="sv-SE" smtClean="0"/>
              <a:pPr/>
              <a:t>7</a:t>
            </a:fld>
            <a:endParaRPr lang="sv-SE"/>
          </a:p>
        </p:txBody>
      </p:sp>
      <p:sp>
        <p:nvSpPr>
          <p:cNvPr id="6" name="Rubrik 5">
            <a:extLst>
              <a:ext uri="{FF2B5EF4-FFF2-40B4-BE49-F238E27FC236}">
                <a16:creationId xmlns:a16="http://schemas.microsoft.com/office/drawing/2014/main" id="{4656FFD0-7D25-AD46-BE41-52C2A49B9ED5}"/>
              </a:ext>
            </a:extLst>
          </p:cNvPr>
          <p:cNvSpPr>
            <a:spLocks noGrp="1"/>
          </p:cNvSpPr>
          <p:nvPr>
            <p:ph type="title"/>
          </p:nvPr>
        </p:nvSpPr>
        <p:spPr>
          <a:xfrm>
            <a:off x="1055713" y="1274266"/>
            <a:ext cx="6840512" cy="3087961"/>
          </a:xfrm>
        </p:spPr>
        <p:txBody>
          <a:bodyPr anchor="t" anchorCtr="0">
            <a:spAutoFit/>
          </a:bodyPr>
          <a:lstStyle/>
          <a:p>
            <a:pPr>
              <a:lnSpc>
                <a:spcPts val="3400"/>
              </a:lnSpc>
              <a:spcBef>
                <a:spcPts val="1200"/>
              </a:spcBef>
            </a:pPr>
            <a:r>
              <a:rPr lang="en-GB" b="0" dirty="0">
                <a:latin typeface="+mn-lt"/>
                <a:ea typeface="Open Sans" panose="020B0606030504020204" pitchFamily="34" charset="0"/>
                <a:cs typeface="Open Sans" panose="020B0606030504020204" pitchFamily="34" charset="0"/>
              </a:rPr>
              <a:t>Today, we can help visitors with </a:t>
            </a:r>
            <a:br>
              <a:rPr lang="en-GB" b="0" dirty="0">
                <a:latin typeface="+mn-lt"/>
                <a:ea typeface="Open Sans" panose="020B0606030504020204" pitchFamily="34" charset="0"/>
                <a:cs typeface="Open Sans" panose="020B0606030504020204" pitchFamily="34" charset="0"/>
              </a:rPr>
            </a:br>
            <a:r>
              <a:rPr lang="en-GB" b="0" dirty="0">
                <a:latin typeface="+mn-lt"/>
                <a:ea typeface="Open Sans" panose="020B0606030504020204" pitchFamily="34" charset="0"/>
                <a:cs typeface="Open Sans" panose="020B0606030504020204" pitchFamily="34" charset="0"/>
              </a:rPr>
              <a:t>matters regarding:</a:t>
            </a:r>
            <a:br>
              <a:rPr lang="en-GB" b="0" dirty="0">
                <a:latin typeface="+mn-lt"/>
                <a:ea typeface="Open Sans" panose="020B0606030504020204" pitchFamily="34" charset="0"/>
                <a:cs typeface="Open Sans" panose="020B0606030504020204" pitchFamily="34" charset="0"/>
              </a:rPr>
            </a:br>
            <a:br>
              <a:rPr lang="en-GB" b="0" dirty="0">
                <a:latin typeface="+mn-lt"/>
                <a:ea typeface="Open Sans" panose="020B0606030504020204" pitchFamily="34" charset="0"/>
                <a:cs typeface="Open Sans" panose="020B0606030504020204" pitchFamily="34" charset="0"/>
              </a:rPr>
            </a:br>
            <a:r>
              <a:rPr lang="en-GB" sz="2000" b="0" dirty="0">
                <a:latin typeface="+mn-lt"/>
                <a:ea typeface="Roboto Slab Light" pitchFamily="2" charset="0"/>
                <a:cs typeface="Open Sans" panose="020B0606030504020204" pitchFamily="34" charset="0"/>
              </a:rPr>
              <a:t>The Swedish Public Employment Service</a:t>
            </a:r>
            <a:br>
              <a:rPr lang="en-GB" sz="2000" b="0" dirty="0">
                <a:latin typeface="+mn-lt"/>
                <a:ea typeface="Roboto Slab Light" pitchFamily="2" charset="0"/>
                <a:cs typeface="Open Sans" panose="020B0606030504020204" pitchFamily="34" charset="0"/>
              </a:rPr>
            </a:br>
            <a:r>
              <a:rPr lang="en-GB" sz="2000" b="0" dirty="0">
                <a:latin typeface="+mn-lt"/>
                <a:ea typeface="Roboto Slab Light" pitchFamily="2" charset="0"/>
                <a:cs typeface="Open Sans" panose="020B0606030504020204" pitchFamily="34" charset="0"/>
              </a:rPr>
              <a:t>The Swedish Social Security Agency</a:t>
            </a:r>
            <a:br>
              <a:rPr lang="en-GB" sz="2000" b="0" dirty="0">
                <a:latin typeface="+mn-lt"/>
                <a:ea typeface="Roboto Slab Light" pitchFamily="2" charset="0"/>
                <a:cs typeface="Open Sans" panose="020B0606030504020204" pitchFamily="34" charset="0"/>
              </a:rPr>
            </a:br>
            <a:r>
              <a:rPr lang="en-GB" sz="2000" b="0" dirty="0">
                <a:latin typeface="+mn-lt"/>
                <a:ea typeface="Roboto Slab Light" pitchFamily="2" charset="0"/>
                <a:cs typeface="Open Sans" panose="020B0606030504020204" pitchFamily="34" charset="0"/>
              </a:rPr>
              <a:t>The Swedish Pensions Agency</a:t>
            </a:r>
            <a:br>
              <a:rPr lang="en-GB" sz="2000" b="0" dirty="0">
                <a:latin typeface="+mn-lt"/>
                <a:ea typeface="Roboto Slab Light" pitchFamily="2" charset="0"/>
                <a:cs typeface="Open Sans" panose="020B0606030504020204" pitchFamily="34" charset="0"/>
              </a:rPr>
            </a:br>
            <a:r>
              <a:rPr lang="en-GB" sz="2000" b="0" dirty="0">
                <a:latin typeface="+mn-lt"/>
                <a:ea typeface="Roboto Slab Light" pitchFamily="2" charset="0"/>
                <a:cs typeface="Open Sans" panose="020B0606030504020204" pitchFamily="34" charset="0"/>
              </a:rPr>
              <a:t>The Swedish Tax Agency</a:t>
            </a:r>
          </a:p>
        </p:txBody>
      </p:sp>
      <p:pic>
        <p:nvPicPr>
          <p:cNvPr id="3" name="Bildobjekt 2">
            <a:extLst>
              <a:ext uri="{FF2B5EF4-FFF2-40B4-BE49-F238E27FC236}">
                <a16:creationId xmlns:a16="http://schemas.microsoft.com/office/drawing/2014/main" id="{1F2F3789-F60C-1A49-9A40-19CC042BA8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6588" y="1773238"/>
            <a:ext cx="3276600" cy="400861"/>
          </a:xfrm>
          <a:prstGeom prst="rect">
            <a:avLst/>
          </a:prstGeom>
        </p:spPr>
      </p:pic>
      <p:pic>
        <p:nvPicPr>
          <p:cNvPr id="7" name="Bildobjekt 6">
            <a:extLst>
              <a:ext uri="{FF2B5EF4-FFF2-40B4-BE49-F238E27FC236}">
                <a16:creationId xmlns:a16="http://schemas.microsoft.com/office/drawing/2014/main" id="{E045A8D1-1130-D34D-984B-C138EF06DA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6588" y="2682030"/>
            <a:ext cx="3276600" cy="426979"/>
          </a:xfrm>
          <a:prstGeom prst="rect">
            <a:avLst/>
          </a:prstGeom>
        </p:spPr>
      </p:pic>
      <p:pic>
        <p:nvPicPr>
          <p:cNvPr id="9" name="Bildobjekt 8">
            <a:extLst>
              <a:ext uri="{FF2B5EF4-FFF2-40B4-BE49-F238E27FC236}">
                <a16:creationId xmlns:a16="http://schemas.microsoft.com/office/drawing/2014/main" id="{35773C13-F17D-3348-BA85-2C518056DA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8944" y="3616940"/>
            <a:ext cx="1645467" cy="773067"/>
          </a:xfrm>
          <a:prstGeom prst="rect">
            <a:avLst/>
          </a:prstGeom>
        </p:spPr>
      </p:pic>
      <p:pic>
        <p:nvPicPr>
          <p:cNvPr id="11" name="Bildobjekt 10">
            <a:extLst>
              <a:ext uri="{FF2B5EF4-FFF2-40B4-BE49-F238E27FC236}">
                <a16:creationId xmlns:a16="http://schemas.microsoft.com/office/drawing/2014/main" id="{5324A43F-C01D-5A45-AE5C-F8DEEDF9CF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0766" y="4715057"/>
            <a:ext cx="2845117" cy="812890"/>
          </a:xfrm>
          <a:prstGeom prst="rect">
            <a:avLst/>
          </a:prstGeom>
        </p:spPr>
      </p:pic>
      <p:pic>
        <p:nvPicPr>
          <p:cNvPr id="2" name="Why_National_Pro_Tools_7" descr="Why_National_Pro_Tools_7">
            <a:hlinkClick r:id="" action="ppaction://media"/>
            <a:extLst>
              <a:ext uri="{FF2B5EF4-FFF2-40B4-BE49-F238E27FC236}">
                <a16:creationId xmlns:a16="http://schemas.microsoft.com/office/drawing/2014/main" id="{C06F4690-04C4-4349-B451-9E802A9F4D6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88" y="1588"/>
            <a:ext cx="812800" cy="812800"/>
          </a:xfrm>
          <a:prstGeom prst="rect">
            <a:avLst/>
          </a:prstGeom>
        </p:spPr>
      </p:pic>
    </p:spTree>
    <p:extLst>
      <p:ext uri="{BB962C8B-B14F-4D97-AF65-F5344CB8AC3E}">
        <p14:creationId xmlns:p14="http://schemas.microsoft.com/office/powerpoint/2010/main" val="1290868153"/>
      </p:ext>
    </p:extLst>
  </p:cSld>
  <p:clrMapOvr>
    <a:masterClrMapping/>
  </p:clrMapOvr>
  <mc:AlternateContent xmlns:mc="http://schemas.openxmlformats.org/markup-compatibility/2006">
    <mc:Choice xmlns:p14="http://schemas.microsoft.com/office/powerpoint/2010/main" Requires="p14">
      <p:transition spd="slow" p14:dur="2000" advTm="14000"/>
    </mc:Choice>
    <mc:Fallback>
      <p:transition spd="slow" advTm="1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CAD94A16-EFE2-5B4B-ABE5-5846D5328DC1}"/>
              </a:ext>
            </a:extLst>
          </p:cNvPr>
          <p:cNvSpPr/>
          <p:nvPr/>
        </p:nvSpPr>
        <p:spPr>
          <a:xfrm>
            <a:off x="1055688" y="1311573"/>
            <a:ext cx="10477500" cy="461665"/>
          </a:xfrm>
          <a:prstGeom prst="rect">
            <a:avLst/>
          </a:prstGeom>
        </p:spPr>
        <p:txBody>
          <a:bodyPr wrap="square">
            <a:spAutoFit/>
          </a:bodyPr>
          <a:lstStyle/>
          <a:p>
            <a:pPr>
              <a:spcAft>
                <a:spcPts val="0"/>
              </a:spcAft>
            </a:pPr>
            <a:r>
              <a:rPr lang="en-GB" sz="2400" dirty="0">
                <a:ea typeface="Roboto Slab Light" pitchFamily="2" charset="0"/>
                <a:cs typeface="Open Sans" panose="020B0606030504020204" pitchFamily="34" charset="0"/>
              </a:rPr>
              <a:t>And we can help visitors who are, for example</a:t>
            </a:r>
            <a:r>
              <a:rPr lang="en-GB" sz="2400" dirty="0">
                <a:solidFill>
                  <a:srgbClr val="000000"/>
                </a:solidFill>
                <a:ea typeface="Roboto Slab Light" pitchFamily="2" charset="0"/>
                <a:cs typeface="Open Sans" panose="020B0606030504020204" pitchFamily="34" charset="0"/>
              </a:rPr>
              <a:t>:</a:t>
            </a:r>
            <a:endParaRPr lang="en-GB" sz="2400" dirty="0">
              <a:ea typeface="Roboto Slab Light" pitchFamily="2" charset="0"/>
              <a:cs typeface="Open Sans" panose="020B0606030504020204" pitchFamily="34" charset="0"/>
            </a:endParaRPr>
          </a:p>
        </p:txBody>
      </p:sp>
      <p:pic>
        <p:nvPicPr>
          <p:cNvPr id="5" name="Bildobjekt 4">
            <a:extLst>
              <a:ext uri="{FF2B5EF4-FFF2-40B4-BE49-F238E27FC236}">
                <a16:creationId xmlns:a16="http://schemas.microsoft.com/office/drawing/2014/main" id="{6E7BC716-48F1-7447-9ED2-256F8C25EDB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03666" y="2338413"/>
            <a:ext cx="1891377" cy="1928532"/>
          </a:xfrm>
          <a:prstGeom prst="rect">
            <a:avLst/>
          </a:prstGeom>
        </p:spPr>
      </p:pic>
      <p:pic>
        <p:nvPicPr>
          <p:cNvPr id="12" name="Bildobjekt 11">
            <a:extLst>
              <a:ext uri="{FF2B5EF4-FFF2-40B4-BE49-F238E27FC236}">
                <a16:creationId xmlns:a16="http://schemas.microsoft.com/office/drawing/2014/main" id="{EEB96A2C-0B80-D741-BC42-210674B470A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6551" r="6426"/>
          <a:stretch/>
        </p:blipFill>
        <p:spPr>
          <a:xfrm>
            <a:off x="9688010" y="2338412"/>
            <a:ext cx="1845178" cy="1928533"/>
          </a:xfrm>
          <a:prstGeom prst="rect">
            <a:avLst/>
          </a:prstGeom>
        </p:spPr>
      </p:pic>
      <p:sp>
        <p:nvSpPr>
          <p:cNvPr id="11" name="Rektangel 10">
            <a:extLst>
              <a:ext uri="{FF2B5EF4-FFF2-40B4-BE49-F238E27FC236}">
                <a16:creationId xmlns:a16="http://schemas.microsoft.com/office/drawing/2014/main" id="{A0CBD6D5-4E5C-E54F-9F6B-63C3CCA37F97}"/>
              </a:ext>
            </a:extLst>
          </p:cNvPr>
          <p:cNvSpPr/>
          <p:nvPr/>
        </p:nvSpPr>
        <p:spPr>
          <a:xfrm>
            <a:off x="1055689" y="4421108"/>
            <a:ext cx="1904742" cy="276999"/>
          </a:xfrm>
          <a:prstGeom prst="rect">
            <a:avLst/>
          </a:prstGeom>
        </p:spPr>
        <p:txBody>
          <a:bodyPr wrap="square" lIns="0">
            <a:spAutoFit/>
          </a:bodyPr>
          <a:lstStyle/>
          <a:p>
            <a:r>
              <a:rPr lang="en-GB" sz="1200" dirty="0">
                <a:ea typeface="Roboto Slab Light" pitchFamily="2" charset="0"/>
              </a:rPr>
              <a:t>Looking for a job</a:t>
            </a:r>
          </a:p>
        </p:txBody>
      </p:sp>
      <p:sp>
        <p:nvSpPr>
          <p:cNvPr id="16" name="Rektangel 15">
            <a:extLst>
              <a:ext uri="{FF2B5EF4-FFF2-40B4-BE49-F238E27FC236}">
                <a16:creationId xmlns:a16="http://schemas.microsoft.com/office/drawing/2014/main" id="{93429478-C5F3-4E42-B8F2-CE69E7E7CBEE}"/>
              </a:ext>
            </a:extLst>
          </p:cNvPr>
          <p:cNvSpPr/>
          <p:nvPr/>
        </p:nvSpPr>
        <p:spPr>
          <a:xfrm>
            <a:off x="3121217" y="4421108"/>
            <a:ext cx="2105910" cy="276999"/>
          </a:xfrm>
          <a:prstGeom prst="rect">
            <a:avLst/>
          </a:prstGeom>
        </p:spPr>
        <p:txBody>
          <a:bodyPr wrap="square" lIns="0">
            <a:spAutoFit/>
          </a:bodyPr>
          <a:lstStyle/>
          <a:p>
            <a:r>
              <a:rPr lang="en-GB" sz="1200" dirty="0">
                <a:ea typeface="Roboto Slab Light" pitchFamily="2" charset="0"/>
              </a:rPr>
              <a:t>New as a parent</a:t>
            </a:r>
          </a:p>
        </p:txBody>
      </p:sp>
      <p:sp>
        <p:nvSpPr>
          <p:cNvPr id="17" name="Rektangel 16">
            <a:extLst>
              <a:ext uri="{FF2B5EF4-FFF2-40B4-BE49-F238E27FC236}">
                <a16:creationId xmlns:a16="http://schemas.microsoft.com/office/drawing/2014/main" id="{793DC889-D22D-464F-A4FA-95D9ECCA1BEA}"/>
              </a:ext>
            </a:extLst>
          </p:cNvPr>
          <p:cNvSpPr/>
          <p:nvPr/>
        </p:nvSpPr>
        <p:spPr>
          <a:xfrm>
            <a:off x="5309964" y="4421108"/>
            <a:ext cx="1904742" cy="276999"/>
          </a:xfrm>
          <a:prstGeom prst="rect">
            <a:avLst/>
          </a:prstGeom>
        </p:spPr>
        <p:txBody>
          <a:bodyPr wrap="square" lIns="0">
            <a:spAutoFit/>
          </a:bodyPr>
          <a:lstStyle/>
          <a:p>
            <a:r>
              <a:rPr lang="en-GB" sz="1200" dirty="0">
                <a:ea typeface="Roboto Slab Light" pitchFamily="2" charset="0"/>
              </a:rPr>
              <a:t>Newly arrived in Sweden</a:t>
            </a:r>
          </a:p>
        </p:txBody>
      </p:sp>
      <p:sp>
        <p:nvSpPr>
          <p:cNvPr id="18" name="Rektangel 17">
            <a:extLst>
              <a:ext uri="{FF2B5EF4-FFF2-40B4-BE49-F238E27FC236}">
                <a16:creationId xmlns:a16="http://schemas.microsoft.com/office/drawing/2014/main" id="{1575BE7B-039A-D245-AB3D-91A476CFDD68}"/>
              </a:ext>
            </a:extLst>
          </p:cNvPr>
          <p:cNvSpPr/>
          <p:nvPr/>
        </p:nvSpPr>
        <p:spPr>
          <a:xfrm>
            <a:off x="7695155" y="4421108"/>
            <a:ext cx="1904742" cy="276999"/>
          </a:xfrm>
          <a:prstGeom prst="rect">
            <a:avLst/>
          </a:prstGeom>
        </p:spPr>
        <p:txBody>
          <a:bodyPr wrap="square" lIns="0">
            <a:spAutoFit/>
          </a:bodyPr>
          <a:lstStyle/>
          <a:p>
            <a:r>
              <a:rPr lang="en-GB" sz="1200" dirty="0">
                <a:ea typeface="Roboto Slab Light" pitchFamily="2" charset="0"/>
              </a:rPr>
              <a:t>About to get married</a:t>
            </a:r>
          </a:p>
        </p:txBody>
      </p:sp>
      <p:sp>
        <p:nvSpPr>
          <p:cNvPr id="19" name="Rektangel 18">
            <a:extLst>
              <a:ext uri="{FF2B5EF4-FFF2-40B4-BE49-F238E27FC236}">
                <a16:creationId xmlns:a16="http://schemas.microsoft.com/office/drawing/2014/main" id="{6F1C0D6E-D88C-1840-B979-B8A11DEB18E0}"/>
              </a:ext>
            </a:extLst>
          </p:cNvPr>
          <p:cNvSpPr/>
          <p:nvPr/>
        </p:nvSpPr>
        <p:spPr>
          <a:xfrm>
            <a:off x="9688010" y="4422616"/>
            <a:ext cx="1904742" cy="276999"/>
          </a:xfrm>
          <a:prstGeom prst="rect">
            <a:avLst/>
          </a:prstGeom>
        </p:spPr>
        <p:txBody>
          <a:bodyPr wrap="square" lIns="0">
            <a:spAutoFit/>
          </a:bodyPr>
          <a:lstStyle/>
          <a:p>
            <a:r>
              <a:rPr lang="en-GB" sz="1200" dirty="0">
                <a:ea typeface="Roboto Slab Light" pitchFamily="2" charset="0"/>
              </a:rPr>
              <a:t>Soon to be retired</a:t>
            </a:r>
          </a:p>
        </p:txBody>
      </p:sp>
      <p:pic>
        <p:nvPicPr>
          <p:cNvPr id="3" name="Bildobjekt 2">
            <a:extLst>
              <a:ext uri="{FF2B5EF4-FFF2-40B4-BE49-F238E27FC236}">
                <a16:creationId xmlns:a16="http://schemas.microsoft.com/office/drawing/2014/main" id="{B3F5C683-910E-6944-ADD5-F3A345284B1D}"/>
              </a:ext>
            </a:extLst>
          </p:cNvPr>
          <p:cNvPicPr>
            <a:picLocks noChangeAspect="1"/>
          </p:cNvPicPr>
          <p:nvPr/>
        </p:nvPicPr>
        <p:blipFill rotWithShape="1">
          <a:blip r:embed="rId7">
            <a:extLst>
              <a:ext uri="{28A0092B-C50C-407E-A947-70E740481C1C}">
                <a14:useLocalDpi xmlns:a14="http://schemas.microsoft.com/office/drawing/2010/main" val="0"/>
              </a:ext>
            </a:extLst>
          </a:blip>
          <a:srcRect l="11136" t="16129" r="34108" b="3223"/>
          <a:stretch/>
        </p:blipFill>
        <p:spPr>
          <a:xfrm>
            <a:off x="1055688" y="2338412"/>
            <a:ext cx="1964049" cy="1928533"/>
          </a:xfrm>
          <a:prstGeom prst="rect">
            <a:avLst/>
          </a:prstGeom>
        </p:spPr>
      </p:pic>
      <p:pic>
        <p:nvPicPr>
          <p:cNvPr id="8" name="Bildobjekt 7">
            <a:extLst>
              <a:ext uri="{FF2B5EF4-FFF2-40B4-BE49-F238E27FC236}">
                <a16:creationId xmlns:a16="http://schemas.microsoft.com/office/drawing/2014/main" id="{EA49AFCB-B407-F24D-A8B7-84AA61CCDEAB}"/>
              </a:ext>
            </a:extLst>
          </p:cNvPr>
          <p:cNvPicPr>
            <a:picLocks noChangeAspect="1"/>
          </p:cNvPicPr>
          <p:nvPr/>
        </p:nvPicPr>
        <p:blipFill rotWithShape="1">
          <a:blip r:embed="rId8">
            <a:extLst>
              <a:ext uri="{28A0092B-C50C-407E-A947-70E740481C1C}">
                <a14:useLocalDpi xmlns:a14="http://schemas.microsoft.com/office/drawing/2010/main" val="0"/>
              </a:ext>
            </a:extLst>
          </a:blip>
          <a:srcRect l="9071" r="18557"/>
          <a:stretch/>
        </p:blipFill>
        <p:spPr>
          <a:xfrm>
            <a:off x="3121216" y="2338412"/>
            <a:ext cx="2092121" cy="1928533"/>
          </a:xfrm>
          <a:prstGeom prst="rect">
            <a:avLst/>
          </a:prstGeom>
        </p:spPr>
      </p:pic>
      <p:pic>
        <p:nvPicPr>
          <p:cNvPr id="10" name="Bildobjekt 9">
            <a:extLst>
              <a:ext uri="{FF2B5EF4-FFF2-40B4-BE49-F238E27FC236}">
                <a16:creationId xmlns:a16="http://schemas.microsoft.com/office/drawing/2014/main" id="{7E1E220D-7F2C-2D4D-8025-78A211E7685D}"/>
              </a:ext>
            </a:extLst>
          </p:cNvPr>
          <p:cNvPicPr>
            <a:picLocks noChangeAspect="1"/>
          </p:cNvPicPr>
          <p:nvPr/>
        </p:nvPicPr>
        <p:blipFill rotWithShape="1">
          <a:blip r:embed="rId9">
            <a:extLst>
              <a:ext uri="{28A0092B-C50C-407E-A947-70E740481C1C}">
                <a14:useLocalDpi xmlns:a14="http://schemas.microsoft.com/office/drawing/2010/main" val="0"/>
              </a:ext>
            </a:extLst>
          </a:blip>
          <a:srcRect l="7352" r="10214"/>
          <a:stretch/>
        </p:blipFill>
        <p:spPr>
          <a:xfrm>
            <a:off x="5306303" y="2338412"/>
            <a:ext cx="2304396" cy="1928533"/>
          </a:xfrm>
          <a:prstGeom prst="rect">
            <a:avLst/>
          </a:prstGeom>
        </p:spPr>
      </p:pic>
      <p:pic>
        <p:nvPicPr>
          <p:cNvPr id="2" name="Why_National_Pro_Tools_8" descr="Why_National_Pro_Tools_8">
            <a:hlinkClick r:id="" action="ppaction://media"/>
            <a:extLst>
              <a:ext uri="{FF2B5EF4-FFF2-40B4-BE49-F238E27FC236}">
                <a16:creationId xmlns:a16="http://schemas.microsoft.com/office/drawing/2014/main" id="{81E5EA43-2CB0-9340-A3CA-CEC6922E27F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88" y="0"/>
            <a:ext cx="812800" cy="812800"/>
          </a:xfrm>
          <a:prstGeom prst="rect">
            <a:avLst/>
          </a:prstGeom>
        </p:spPr>
      </p:pic>
    </p:spTree>
    <p:extLst>
      <p:ext uri="{BB962C8B-B14F-4D97-AF65-F5344CB8AC3E}">
        <p14:creationId xmlns:p14="http://schemas.microsoft.com/office/powerpoint/2010/main" val="1270167562"/>
      </p:ext>
    </p:extLst>
  </p:cSld>
  <p:clrMapOvr>
    <a:masterClrMapping/>
  </p:clrMapOvr>
  <mc:AlternateContent xmlns:mc="http://schemas.openxmlformats.org/markup-compatibility/2006">
    <mc:Choice xmlns:p14="http://schemas.microsoft.com/office/powerpoint/2010/main" Requires="p14">
      <p:transition spd="slow" p14:dur="2000" advTm="12700"/>
    </mc:Choice>
    <mc:Fallback>
      <p:transition spd="slow" advTm="127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260BEB43-B4EC-F349-885E-6D2612CC2D61}"/>
              </a:ext>
            </a:extLst>
          </p:cNvPr>
          <p:cNvSpPr>
            <a:spLocks noGrp="1"/>
          </p:cNvSpPr>
          <p:nvPr>
            <p:ph type="sldNum" sz="quarter" idx="12"/>
          </p:nvPr>
        </p:nvSpPr>
        <p:spPr/>
        <p:txBody>
          <a:bodyPr/>
          <a:lstStyle/>
          <a:p>
            <a:fld id="{BF0592F7-7FF5-4396-A64B-9E61FE96F29E}" type="slidenum">
              <a:rPr lang="sv-SE" smtClean="0"/>
              <a:pPr/>
              <a:t>9</a:t>
            </a:fld>
            <a:endParaRPr lang="sv-SE"/>
          </a:p>
        </p:txBody>
      </p:sp>
      <p:sp>
        <p:nvSpPr>
          <p:cNvPr id="3" name="Platshållare för innehåll 4">
            <a:extLst>
              <a:ext uri="{FF2B5EF4-FFF2-40B4-BE49-F238E27FC236}">
                <a16:creationId xmlns:a16="http://schemas.microsoft.com/office/drawing/2014/main" id="{9D332A24-F4F0-AB40-89F9-9C540FAF75CF}"/>
              </a:ext>
            </a:extLst>
          </p:cNvPr>
          <p:cNvSpPr txBox="1">
            <a:spLocks/>
          </p:cNvSpPr>
          <p:nvPr/>
        </p:nvSpPr>
        <p:spPr>
          <a:xfrm>
            <a:off x="1055688" y="1268413"/>
            <a:ext cx="5867626" cy="360045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Tx/>
              <a:buFont typeface="Arial" pitchFamily="34" charset="0"/>
              <a:buNone/>
              <a:defRPr sz="1800" kern="1200">
                <a:solidFill>
                  <a:sysClr val="windowText" lastClr="000000"/>
                </a:solidFill>
                <a:latin typeface="+mn-lt"/>
                <a:ea typeface="+mn-ea"/>
                <a:cs typeface="+mn-cs"/>
              </a:defRPr>
            </a:lvl1pPr>
            <a:lvl2pPr marL="216000" indent="0" algn="l" defTabSz="914400" rtl="0" eaLnBrk="1" latinLnBrk="0" hangingPunct="1">
              <a:spcBef>
                <a:spcPct val="20000"/>
              </a:spcBef>
              <a:spcAft>
                <a:spcPts val="600"/>
              </a:spcAft>
              <a:buClrTx/>
              <a:buFont typeface="Arial" pitchFamily="34" charset="0"/>
              <a:buNone/>
              <a:defRPr sz="1600" kern="1200">
                <a:solidFill>
                  <a:sysClr val="windowText" lastClr="000000"/>
                </a:solidFill>
                <a:latin typeface="+mn-lt"/>
                <a:ea typeface="+mn-ea"/>
                <a:cs typeface="+mn-cs"/>
              </a:defRPr>
            </a:lvl2pPr>
            <a:lvl3pPr marL="468000" indent="0" algn="l" defTabSz="914400" rtl="0" eaLnBrk="1" latinLnBrk="0" hangingPunct="1">
              <a:spcBef>
                <a:spcPct val="20000"/>
              </a:spcBef>
              <a:spcAft>
                <a:spcPts val="600"/>
              </a:spcAft>
              <a:buClrTx/>
              <a:buFont typeface="Arial" pitchFamily="34" charset="0"/>
              <a:buNone/>
              <a:defRPr sz="1400" kern="1200">
                <a:solidFill>
                  <a:sysClr val="windowText" lastClr="000000"/>
                </a:solidFill>
                <a:latin typeface="+mn-lt"/>
                <a:ea typeface="+mn-ea"/>
                <a:cs typeface="+mn-cs"/>
              </a:defRPr>
            </a:lvl3pPr>
            <a:lvl4pPr marL="648000" indent="0" algn="l" defTabSz="914400" rtl="0" eaLnBrk="1" latinLnBrk="0" hangingPunct="1">
              <a:spcBef>
                <a:spcPct val="20000"/>
              </a:spcBef>
              <a:spcAft>
                <a:spcPts val="600"/>
              </a:spcAft>
              <a:buClrTx/>
              <a:buFont typeface="Arial" pitchFamily="34" charset="0"/>
              <a:buNone/>
              <a:defRPr sz="1400" kern="1200">
                <a:solidFill>
                  <a:sysClr val="windowText" lastClr="000000"/>
                </a:solidFill>
                <a:latin typeface="+mn-lt"/>
                <a:ea typeface="+mn-ea"/>
                <a:cs typeface="+mn-cs"/>
              </a:defRPr>
            </a:lvl4pPr>
            <a:lvl5pPr marL="828000" indent="0" algn="l" defTabSz="914400" rtl="0" eaLnBrk="1" latinLnBrk="0" hangingPunct="1">
              <a:spcBef>
                <a:spcPct val="20000"/>
              </a:spcBef>
              <a:spcAft>
                <a:spcPts val="600"/>
              </a:spcAft>
              <a:buClrTx/>
              <a:buFont typeface="Arial" pitchFamily="34" charset="0"/>
              <a:buNone/>
              <a:defRPr sz="1400" kern="1200">
                <a:solidFill>
                  <a:sysClr val="windowText" lastClr="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3400"/>
              </a:lnSpc>
              <a:spcBef>
                <a:spcPts val="1200"/>
              </a:spcBef>
              <a:spcAft>
                <a:spcPts val="0"/>
              </a:spcAft>
            </a:pPr>
            <a:r>
              <a:rPr lang="en-GB" sz="2400" dirty="0">
                <a:solidFill>
                  <a:schemeClr val="tx1"/>
                </a:solidFill>
                <a:ea typeface="Roboto Slab Light" pitchFamily="2" charset="0"/>
              </a:rPr>
              <a:t>The National Government Service Centre is a physical meeting place for different services offered by the state of Sweden.</a:t>
            </a:r>
          </a:p>
          <a:p>
            <a:pPr>
              <a:lnSpc>
                <a:spcPts val="3400"/>
              </a:lnSpc>
              <a:spcBef>
                <a:spcPts val="1200"/>
              </a:spcBef>
              <a:spcAft>
                <a:spcPts val="0"/>
              </a:spcAft>
            </a:pPr>
            <a:r>
              <a:rPr lang="en-GB" sz="2400" dirty="0">
                <a:solidFill>
                  <a:schemeClr val="tx1"/>
                </a:solidFill>
                <a:ea typeface="Roboto Slab Light" pitchFamily="2" charset="0"/>
              </a:rPr>
              <a:t>Our goal is to be able to offer services from even more government agencies.</a:t>
            </a:r>
          </a:p>
        </p:txBody>
      </p:sp>
      <p:pic>
        <p:nvPicPr>
          <p:cNvPr id="5" name="Bildobjekt 4">
            <a:extLst>
              <a:ext uri="{FF2B5EF4-FFF2-40B4-BE49-F238E27FC236}">
                <a16:creationId xmlns:a16="http://schemas.microsoft.com/office/drawing/2014/main" id="{EED5559F-0ABF-3946-BEBD-B3520CBEDFBA}"/>
              </a:ext>
            </a:extLst>
          </p:cNvPr>
          <p:cNvPicPr>
            <a:picLocks noChangeAspect="1"/>
          </p:cNvPicPr>
          <p:nvPr/>
        </p:nvPicPr>
        <p:blipFill rotWithShape="1">
          <a:blip r:embed="rId4"/>
          <a:srcRect l="7550"/>
          <a:stretch/>
        </p:blipFill>
        <p:spPr>
          <a:xfrm>
            <a:off x="8256588" y="0"/>
            <a:ext cx="3935412" cy="6400800"/>
          </a:xfrm>
          <a:prstGeom prst="rect">
            <a:avLst/>
          </a:prstGeom>
        </p:spPr>
      </p:pic>
      <p:pic>
        <p:nvPicPr>
          <p:cNvPr id="6" name="Bildobjekt 5">
            <a:extLst>
              <a:ext uri="{FF2B5EF4-FFF2-40B4-BE49-F238E27FC236}">
                <a16:creationId xmlns:a16="http://schemas.microsoft.com/office/drawing/2014/main" id="{8E2CB8F9-86ED-2949-8AB2-37F541618F31}"/>
              </a:ext>
            </a:extLst>
          </p:cNvPr>
          <p:cNvPicPr>
            <a:picLocks noChangeAspect="1"/>
          </p:cNvPicPr>
          <p:nvPr/>
        </p:nvPicPr>
        <p:blipFill rotWithShape="1">
          <a:blip r:embed="rId5">
            <a:extLst>
              <a:ext uri="{28A0092B-C50C-407E-A947-70E740481C1C}">
                <a14:useLocalDpi xmlns:a14="http://schemas.microsoft.com/office/drawing/2010/main" val="0"/>
              </a:ext>
            </a:extLst>
          </a:blip>
          <a:srcRect l="7698"/>
          <a:stretch/>
        </p:blipFill>
        <p:spPr>
          <a:xfrm>
            <a:off x="8256589" y="0"/>
            <a:ext cx="3935411" cy="6408000"/>
          </a:xfrm>
          <a:prstGeom prst="rect">
            <a:avLst/>
          </a:prstGeom>
        </p:spPr>
      </p:pic>
      <p:pic>
        <p:nvPicPr>
          <p:cNvPr id="4" name="Why_National_Pro_Tools_9" descr="Why_National_Pro_Tools_9">
            <a:hlinkClick r:id="" action="ppaction://media"/>
            <a:extLst>
              <a:ext uri="{FF2B5EF4-FFF2-40B4-BE49-F238E27FC236}">
                <a16:creationId xmlns:a16="http://schemas.microsoft.com/office/drawing/2014/main" id="{4102FD18-354A-9B49-8C12-2C0012E5D0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0"/>
            <a:ext cx="812800" cy="812800"/>
          </a:xfrm>
          <a:prstGeom prst="rect">
            <a:avLst/>
          </a:prstGeom>
        </p:spPr>
      </p:pic>
    </p:spTree>
    <p:extLst>
      <p:ext uri="{BB962C8B-B14F-4D97-AF65-F5344CB8AC3E}">
        <p14:creationId xmlns:p14="http://schemas.microsoft.com/office/powerpoint/2010/main" val="3331910538"/>
      </p:ext>
    </p:extLst>
  </p:cSld>
  <p:clrMapOvr>
    <a:masterClrMapping/>
  </p:clrMapOvr>
  <mc:AlternateContent xmlns:mc="http://schemas.openxmlformats.org/markup-compatibility/2006">
    <mc:Choice xmlns:p14="http://schemas.microsoft.com/office/powerpoint/2010/main" Requires="p14">
      <p:transition spd="slow" p14:dur="2000" advTm="12000"/>
    </mc:Choice>
    <mc:Fallback>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tatens servicecenter">
  <a:themeElements>
    <a:clrScheme name="Statens servicecenter v.02.00">
      <a:dk1>
        <a:sysClr val="windowText" lastClr="000000"/>
      </a:dk1>
      <a:lt1>
        <a:sysClr val="window" lastClr="FFFFFF"/>
      </a:lt1>
      <a:dk2>
        <a:srgbClr val="772583"/>
      </a:dk2>
      <a:lt2>
        <a:srgbClr val="BBBCBC"/>
      </a:lt2>
      <a:accent1>
        <a:srgbClr val="772583"/>
      </a:accent1>
      <a:accent2>
        <a:srgbClr val="B6DEAD"/>
      </a:accent2>
      <a:accent3>
        <a:srgbClr val="007DBA"/>
      </a:accent3>
      <a:accent4>
        <a:srgbClr val="C9A8CE"/>
      </a:accent4>
      <a:accent5>
        <a:srgbClr val="43B02A"/>
      </a:accent5>
      <a:accent6>
        <a:srgbClr val="9ACBE4"/>
      </a:accent6>
      <a:hlink>
        <a:srgbClr val="0000FF"/>
      </a:hlink>
      <a:folHlink>
        <a:srgbClr val="800080"/>
      </a:folHlink>
    </a:clrScheme>
    <a:fontScheme name="Statens servicecenter">
      <a:majorFont>
        <a:latin typeface="Arial"/>
        <a:ea typeface=""/>
        <a:cs typeface=""/>
      </a:majorFont>
      <a:minorFont>
        <a:latin typeface="Arial"/>
        <a:ea typeface=""/>
        <a:cs typeface=""/>
      </a:minorFont>
    </a:fontScheme>
    <a:fmtScheme name="Subtila solider">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709310E2-EFD8-4F48-BABE-EEA7E889592C}" vid="{9B31407C-7BFF-4B82-8A66-36EAF274E16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388</Words>
  <Application>Microsoft Macintosh PowerPoint</Application>
  <PresentationFormat>Bredbild</PresentationFormat>
  <Paragraphs>37</Paragraphs>
  <Slides>11</Slides>
  <Notes>7</Notes>
  <HiddenSlides>0</HiddenSlides>
  <MMClips>11</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11</vt:i4>
      </vt:variant>
    </vt:vector>
  </HeadingPairs>
  <TitlesOfParts>
    <vt:vector size="15" baseType="lpstr">
      <vt:lpstr>Arial</vt:lpstr>
      <vt:lpstr>Calibri</vt:lpstr>
      <vt:lpstr>Open Sans</vt:lpstr>
      <vt:lpstr>Statens servicecenter</vt:lpstr>
      <vt:lpstr>The National Government Service Centre  An introduction to our services for  citizens, business owners and new arrivals.</vt:lpstr>
      <vt:lpstr>More than 10 million people live in Sweden and for the most part, the contact between citizens and government agencies takes place digitally.  Most of us are used to accessing public services digitally, but not all.</vt:lpstr>
      <vt:lpstr>PowerPoint-presentation</vt:lpstr>
      <vt:lpstr>PowerPoint-presentation</vt:lpstr>
      <vt:lpstr>PowerPoint-presentation</vt:lpstr>
      <vt:lpstr>PowerPoint-presentation</vt:lpstr>
      <vt:lpstr>Today, we can help visitors with  matters regarding:  The Swedish Public Employment Service The Swedish Social Security Agency The Swedish Pensions Agency The Swedish Tax Agency</vt:lpstr>
      <vt:lpstr>PowerPoint-presentation</vt:lpstr>
      <vt:lpstr>PowerPoint-presentation</vt:lpstr>
      <vt:lpstr>PowerPoint-presentation</vt:lpstr>
      <vt:lpstr>Welcome to  The National Government Service Centre   www.statenssc.se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keywords>class='Internal'</cp:keywords>
  <cp:lastModifiedBy/>
  <cp:revision>1</cp:revision>
  <dcterms:created xsi:type="dcterms:W3CDTF">2019-06-03T07:52:42Z</dcterms:created>
  <dcterms:modified xsi:type="dcterms:W3CDTF">2020-11-04T11:43:52Z</dcterms:modified>
</cp:coreProperties>
</file>