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550" r:id="rId2"/>
    <p:sldId id="559" r:id="rId3"/>
    <p:sldId id="558" r:id="rId4"/>
    <p:sldId id="545" r:id="rId5"/>
    <p:sldId id="551" r:id="rId6"/>
    <p:sldId id="552" r:id="rId7"/>
    <p:sldId id="553" r:id="rId8"/>
    <p:sldId id="554" r:id="rId9"/>
    <p:sldId id="272" r:id="rId10"/>
    <p:sldId id="556" r:id="rId11"/>
    <p:sldId id="55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296"/>
  </p:normalViewPr>
  <p:slideViewPr>
    <p:cSldViewPr snapToGrid="0" snapToObjects="1">
      <p:cViewPr varScale="1">
        <p:scale>
          <a:sx n="98" d="100"/>
          <a:sy n="98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ch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med beskriv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 för 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nt eller fals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Rubrik och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3716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Platshållare för tabell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10972800" cy="4114800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4E5D6-4ED8-7144-94AA-D52B7E084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66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  <p:sldLayoutId id="21474836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209800" y="476674"/>
            <a:ext cx="7772400" cy="1368151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The result framework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927648" y="3933056"/>
            <a:ext cx="6400800" cy="2088232"/>
          </a:xfrm>
        </p:spPr>
        <p:txBody>
          <a:bodyPr>
            <a:normAutofit/>
          </a:bodyPr>
          <a:lstStyle/>
          <a:p>
            <a:pPr algn="l"/>
            <a:endParaRPr lang="sv-SE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492" y="2256588"/>
            <a:ext cx="216356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8281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E30B69D-C27C-F74C-B72B-BC8408BE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A6FE265-2992-844D-95E4-ED31BC04C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0" lvl="3" indent="0" algn="ctr">
              <a:buNone/>
            </a:pPr>
            <a:endParaRPr lang="sv-SE" dirty="0"/>
          </a:p>
          <a:p>
            <a:pPr marL="1371600" lvl="3" indent="0" algn="ctr">
              <a:buNone/>
            </a:pPr>
            <a:endParaRPr lang="sv-SE" sz="4400" dirty="0">
              <a:solidFill>
                <a:schemeClr val="accent1">
                  <a:lumMod val="75000"/>
                </a:schemeClr>
              </a:solidFill>
            </a:endParaRPr>
          </a:p>
          <a:p>
            <a:pPr marL="1371600" lvl="3" indent="0">
              <a:buNone/>
            </a:pPr>
            <a:r>
              <a:rPr lang="sv-SE" sz="4400" dirty="0">
                <a:solidFill>
                  <a:schemeClr val="accent1">
                    <a:lumMod val="75000"/>
                  </a:schemeClr>
                </a:solidFill>
              </a:rPr>
              <a:t>			</a:t>
            </a:r>
            <a:r>
              <a:rPr lang="sv-SE" sz="4400" b="1" dirty="0">
                <a:solidFill>
                  <a:schemeClr val="bg2">
                    <a:lumMod val="50000"/>
                  </a:schemeClr>
                </a:solidFill>
              </a:rPr>
              <a:t>The matrix</a:t>
            </a:r>
          </a:p>
        </p:txBody>
      </p:sp>
    </p:spTree>
    <p:extLst>
      <p:ext uri="{BB962C8B-B14F-4D97-AF65-F5344CB8AC3E}">
        <p14:creationId xmlns:p14="http://schemas.microsoft.com/office/powerpoint/2010/main" val="2044716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latshållare för tabell 3">
            <a:extLst>
              <a:ext uri="{FF2B5EF4-FFF2-40B4-BE49-F238E27FC236}">
                <a16:creationId xmlns:a16="http://schemas.microsoft.com/office/drawing/2014/main" id="{514C94ED-F3E0-B746-AB0B-F2736AC2C406}"/>
              </a:ext>
            </a:extLst>
          </p:cNvPr>
          <p:cNvGraphicFramePr>
            <a:graphicFrameLocks noGrp="1"/>
          </p:cNvGraphicFramePr>
          <p:nvPr>
            <p:ph type="tbl" idx="1"/>
          </p:nvPr>
        </p:nvGraphicFramePr>
        <p:xfrm>
          <a:off x="152400" y="1"/>
          <a:ext cx="11845635" cy="69129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0386">
                  <a:extLst>
                    <a:ext uri="{9D8B030D-6E8A-4147-A177-3AD203B41FA5}">
                      <a16:colId xmlns:a16="http://schemas.microsoft.com/office/drawing/2014/main" val="1162968225"/>
                    </a:ext>
                  </a:extLst>
                </a:gridCol>
                <a:gridCol w="1500051">
                  <a:extLst>
                    <a:ext uri="{9D8B030D-6E8A-4147-A177-3AD203B41FA5}">
                      <a16:colId xmlns:a16="http://schemas.microsoft.com/office/drawing/2014/main" val="3570223485"/>
                    </a:ext>
                  </a:extLst>
                </a:gridCol>
                <a:gridCol w="1750277">
                  <a:extLst>
                    <a:ext uri="{9D8B030D-6E8A-4147-A177-3AD203B41FA5}">
                      <a16:colId xmlns:a16="http://schemas.microsoft.com/office/drawing/2014/main" val="4108080841"/>
                    </a:ext>
                  </a:extLst>
                </a:gridCol>
                <a:gridCol w="1750277">
                  <a:extLst>
                    <a:ext uri="{9D8B030D-6E8A-4147-A177-3AD203B41FA5}">
                      <a16:colId xmlns:a16="http://schemas.microsoft.com/office/drawing/2014/main" val="127833304"/>
                    </a:ext>
                  </a:extLst>
                </a:gridCol>
                <a:gridCol w="2374542">
                  <a:extLst>
                    <a:ext uri="{9D8B030D-6E8A-4147-A177-3AD203B41FA5}">
                      <a16:colId xmlns:a16="http://schemas.microsoft.com/office/drawing/2014/main" val="3939987500"/>
                    </a:ext>
                  </a:extLst>
                </a:gridCol>
                <a:gridCol w="3000102">
                  <a:extLst>
                    <a:ext uri="{9D8B030D-6E8A-4147-A177-3AD203B41FA5}">
                      <a16:colId xmlns:a16="http://schemas.microsoft.com/office/drawing/2014/main" val="332679427"/>
                    </a:ext>
                  </a:extLst>
                </a:gridCol>
              </a:tblGrid>
              <a:tr h="8027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Immediate/</a:t>
                      </a:r>
                      <a:endParaRPr lang="sv-SE" sz="12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short term </a:t>
                      </a:r>
                      <a:endParaRPr lang="sv-SE" sz="12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Outcome 1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Indicator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Target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Base line data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Source of verification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Total budget, outcome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/>
                </a:tc>
                <a:extLst>
                  <a:ext uri="{0D108BD9-81ED-4DB2-BD59-A6C34878D82A}">
                    <a16:rowId xmlns:a16="http://schemas.microsoft.com/office/drawing/2014/main" val="2415739804"/>
                  </a:ext>
                </a:extLst>
              </a:tr>
              <a:tr h="2207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9443377"/>
                  </a:ext>
                </a:extLst>
              </a:tr>
              <a:tr h="2787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1.1 Output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Indicator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Target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Base line data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Source of verification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Total budget, output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595257"/>
                  </a:ext>
                </a:extLst>
              </a:tr>
              <a:tr h="2207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323221"/>
                  </a:ext>
                </a:extLst>
              </a:tr>
              <a:tr h="3257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Strategies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Activities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Budget (each strategy))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Time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Responsible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273783"/>
                  </a:ext>
                </a:extLst>
              </a:tr>
              <a:tr h="2207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232296"/>
                  </a:ext>
                </a:extLst>
              </a:tr>
              <a:tr h="2617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691250"/>
                  </a:ext>
                </a:extLst>
              </a:tr>
              <a:tr h="5322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1.2 Output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Indicator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Target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Base line data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</a:rPr>
                        <a:t> Source of verification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</a:rPr>
                        <a:t> Total budget, output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526573"/>
                  </a:ext>
                </a:extLst>
              </a:tr>
              <a:tr h="2617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2656477"/>
                  </a:ext>
                </a:extLst>
              </a:tr>
              <a:tr h="3318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Strategies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Activities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Budget  (each strategy)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Time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Responsible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992135"/>
                  </a:ext>
                </a:extLst>
              </a:tr>
              <a:tr h="2617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703455"/>
                  </a:ext>
                </a:extLst>
              </a:tr>
              <a:tr h="2617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356649"/>
                  </a:ext>
                </a:extLst>
              </a:tr>
              <a:tr h="5322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1.3 Output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Indicator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Target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Base line data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</a:rPr>
                        <a:t> Source of verification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</a:rPr>
                        <a:t> Total budget, output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495240"/>
                  </a:ext>
                </a:extLst>
              </a:tr>
              <a:tr h="2617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740515"/>
                  </a:ext>
                </a:extLst>
              </a:tr>
              <a:tr h="32093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Strategies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Activities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Budget  (each strategy)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Time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Responsible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928190"/>
                  </a:ext>
                </a:extLst>
              </a:tr>
              <a:tr h="2617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403132"/>
                  </a:ext>
                </a:extLst>
              </a:tr>
              <a:tr h="2617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59919"/>
                  </a:ext>
                </a:extLst>
              </a:tr>
              <a:tr h="7372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Assumptions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Actions to take (monitoring of the assumptions)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Risks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Actions to take (monitoring of the risks)</a:t>
                      </a:r>
                      <a:endParaRPr lang="sv-SE" sz="12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v-SE" sz="12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540141"/>
                  </a:ext>
                </a:extLst>
              </a:tr>
              <a:tr h="1471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sv-SE" sz="8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sv-SE" sz="8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sv-SE" sz="8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sv-SE" sz="8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sv-SE" sz="8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sv-SE" sz="8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590313"/>
                  </a:ext>
                </a:extLst>
              </a:tr>
              <a:tr h="1471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sv-SE" sz="8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sv-SE" sz="8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sv-SE" sz="8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sv-SE" sz="8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sv-SE" sz="80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sv-SE" sz="800" dirty="0">
                        <a:solidFill>
                          <a:srgbClr val="000000"/>
                        </a:solidFill>
                        <a:effectLst/>
                        <a:latin typeface="Perpetua" panose="02020502060401020303" pitchFamily="18" charset="77"/>
                        <a:ea typeface="Perpetua" panose="02020502060401020303" pitchFamily="18" charset="77"/>
                        <a:cs typeface="Times New Roman" panose="02020603050405020304" pitchFamily="18" charset="0"/>
                      </a:endParaRPr>
                    </a:p>
                  </a:txBody>
                  <a:tcPr marL="49766" marR="4976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597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4687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C41F4DE-800A-6648-9FD3-607652AF6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>
                <a:solidFill>
                  <a:schemeClr val="bg2">
                    <a:lumMod val="50000"/>
                  </a:schemeClr>
                </a:solidFill>
              </a:rPr>
              <a:t>Smart </a:t>
            </a:r>
            <a:r>
              <a:rPr lang="sv-SE" b="1" dirty="0" err="1">
                <a:solidFill>
                  <a:schemeClr val="bg2">
                    <a:lumMod val="50000"/>
                  </a:schemeClr>
                </a:solidFill>
              </a:rPr>
              <a:t>goals</a:t>
            </a:r>
            <a:r>
              <a:rPr lang="sv-SE" b="1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sv-SE" b="1" dirty="0" err="1">
                <a:solidFill>
                  <a:schemeClr val="bg2">
                    <a:lumMod val="50000"/>
                  </a:schemeClr>
                </a:solidFill>
              </a:rPr>
              <a:t>results</a:t>
            </a:r>
            <a:endParaRPr lang="sv-SE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FE25EDD-D6B0-724F-8866-A82193318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v-SE" sz="3200" b="1" dirty="0">
                <a:solidFill>
                  <a:schemeClr val="accent1">
                    <a:lumMod val="75000"/>
                  </a:schemeClr>
                </a:solidFill>
              </a:rPr>
              <a:t>SMART</a:t>
            </a:r>
          </a:p>
          <a:p>
            <a:pPr marL="0" indent="0">
              <a:buNone/>
            </a:pPr>
            <a:r>
              <a:rPr lang="en" sz="3200" b="1" dirty="0"/>
              <a:t>S</a:t>
            </a:r>
            <a:r>
              <a:rPr lang="en" sz="3200" dirty="0"/>
              <a:t> Specifically</a:t>
            </a:r>
          </a:p>
          <a:p>
            <a:pPr marL="0" indent="0">
              <a:buNone/>
            </a:pPr>
            <a:r>
              <a:rPr lang="en" sz="3200" b="1" dirty="0"/>
              <a:t>M</a:t>
            </a:r>
            <a:r>
              <a:rPr lang="en" sz="3200" dirty="0"/>
              <a:t> measurable</a:t>
            </a:r>
          </a:p>
          <a:p>
            <a:pPr marL="0" indent="0">
              <a:buNone/>
            </a:pPr>
            <a:r>
              <a:rPr lang="en" sz="3200" b="1" dirty="0"/>
              <a:t>A</a:t>
            </a:r>
            <a:r>
              <a:rPr lang="en" sz="3200" dirty="0"/>
              <a:t> accepted</a:t>
            </a:r>
          </a:p>
          <a:p>
            <a:pPr marL="0" indent="0">
              <a:buNone/>
            </a:pPr>
            <a:r>
              <a:rPr lang="en" sz="3200" b="1" dirty="0"/>
              <a:t>R: </a:t>
            </a:r>
            <a:r>
              <a:rPr lang="en" sz="3200" dirty="0"/>
              <a:t>realistically</a:t>
            </a:r>
          </a:p>
          <a:p>
            <a:pPr marL="0" indent="0">
              <a:buNone/>
            </a:pPr>
            <a:r>
              <a:rPr lang="en" sz="3200" b="1" dirty="0"/>
              <a:t>T: </a:t>
            </a:r>
            <a:r>
              <a:rPr lang="en" sz="3200" dirty="0"/>
              <a:t>Fixed-term</a:t>
            </a:r>
            <a:endParaRPr lang="sv-SE" sz="3200" dirty="0"/>
          </a:p>
        </p:txBody>
      </p:sp>
    </p:spTree>
    <p:extLst>
      <p:ext uri="{BB962C8B-B14F-4D97-AF65-F5344CB8AC3E}">
        <p14:creationId xmlns:p14="http://schemas.microsoft.com/office/powerpoint/2010/main" val="3801646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9651A12-D88C-4749-BD2B-AD150A062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>
                <a:solidFill>
                  <a:schemeClr val="bg2">
                    <a:lumMod val="50000"/>
                  </a:schemeClr>
                </a:solidFill>
              </a:rPr>
              <a:t>SMART </a:t>
            </a:r>
            <a:r>
              <a:rPr lang="sv-SE" b="1" dirty="0" err="1">
                <a:solidFill>
                  <a:schemeClr val="bg2">
                    <a:lumMod val="50000"/>
                  </a:schemeClr>
                </a:solidFill>
              </a:rPr>
              <a:t>goals</a:t>
            </a:r>
            <a:r>
              <a:rPr lang="sv-SE" b="1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sv-SE" b="1" dirty="0" err="1">
                <a:solidFill>
                  <a:schemeClr val="bg2">
                    <a:lumMod val="50000"/>
                  </a:schemeClr>
                </a:solidFill>
              </a:rPr>
              <a:t>result</a:t>
            </a:r>
            <a:endParaRPr lang="sv-SE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118F3DA-E8FE-5F4C-8B94-898BA0B03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dirty="0"/>
              <a:t>Specifically, it is about being clear and delimited. </a:t>
            </a:r>
          </a:p>
          <a:p>
            <a:r>
              <a:rPr lang="en" dirty="0"/>
              <a:t>Measurable is that you already decide in advance how you should know whether the goal has been achieved or not. </a:t>
            </a:r>
          </a:p>
          <a:p>
            <a:r>
              <a:rPr lang="en" dirty="0"/>
              <a:t>Those who are expected to work towards the goal need to accept and understand it, and feel that it is possible to achieve. </a:t>
            </a:r>
          </a:p>
          <a:p>
            <a:r>
              <a:rPr lang="en" dirty="0"/>
              <a:t>It should also be clear within what time the goal should be fulfilled.</a:t>
            </a:r>
          </a:p>
          <a:p>
            <a:r>
              <a:rPr lang="en" dirty="0"/>
              <a:t>An example: “The production time for product X should be shortened by 20 percent compared to January 1 this year. The goal must be fulfilled January 1 next year. The production time is measured via the Y report. "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97560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8518081-B556-8849-831D-765C5D2D6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905000"/>
          </a:xfrm>
        </p:spPr>
        <p:txBody>
          <a:bodyPr>
            <a:normAutofit fontScale="90000"/>
          </a:bodyPr>
          <a:lstStyle/>
          <a:p>
            <a:br>
              <a:rPr lang="sv-SE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Steps to develop the log frame of the project (matrix)</a:t>
            </a:r>
            <a:br>
              <a:rPr lang="en-GB" b="1" dirty="0">
                <a:solidFill>
                  <a:schemeClr val="accent1"/>
                </a:solidFill>
              </a:rPr>
            </a:br>
            <a:br>
              <a:rPr lang="en-GB" b="1" dirty="0">
                <a:solidFill>
                  <a:schemeClr val="accent1"/>
                </a:solidFill>
              </a:rPr>
            </a:br>
            <a:br>
              <a:rPr lang="en-GB" dirty="0"/>
            </a:br>
            <a:r>
              <a:rPr lang="en-GB" dirty="0"/>
              <a:t>Making the context analysis: problem and goal analysis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Developing the interventions logic: result chain</a:t>
            </a:r>
            <a:br>
              <a:rPr lang="en-GB" dirty="0"/>
            </a:br>
            <a:br>
              <a:rPr lang="en-GB" dirty="0"/>
            </a:br>
            <a:r>
              <a:rPr lang="en-GB" dirty="0"/>
              <a:t>Developing the log frame: matrix</a:t>
            </a:r>
            <a:br>
              <a:rPr lang="sv-SE" dirty="0"/>
            </a:br>
            <a:br>
              <a:rPr lang="sv-SE" dirty="0"/>
            </a:br>
            <a:br>
              <a:rPr lang="sv-SE" dirty="0"/>
            </a:br>
            <a:br>
              <a:rPr lang="sv-SE" dirty="0"/>
            </a:br>
            <a:br>
              <a:rPr lang="sv-SE" dirty="0"/>
            </a:br>
            <a:br>
              <a:rPr lang="sv-SE" dirty="0"/>
            </a:br>
            <a:br>
              <a:rPr lang="sv-SE" dirty="0">
                <a:solidFill>
                  <a:schemeClr val="accent1">
                    <a:lumMod val="75000"/>
                  </a:schemeClr>
                </a:solidFill>
              </a:rPr>
            </a:b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43002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Identifying and defining the outcomes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latin typeface="+mj-lt"/>
              </a:rPr>
              <a:t>Identify the ultimate outcome. Start by identifying the problem your project /</a:t>
            </a:r>
            <a:r>
              <a:rPr lang="en-US" sz="2400" dirty="0" err="1">
                <a:latin typeface="+mj-lt"/>
              </a:rPr>
              <a:t>programme</a:t>
            </a:r>
            <a:r>
              <a:rPr lang="en-US" sz="2400" dirty="0">
                <a:latin typeface="+mj-lt"/>
              </a:rPr>
              <a:t> intends to address. The ultimate outcome of a project is its raison d'être: </a:t>
            </a:r>
            <a:r>
              <a:rPr lang="en-US" sz="2400" i="1" u="sng" dirty="0">
                <a:latin typeface="+mj-lt"/>
              </a:rPr>
              <a:t>the highest level of change we want to see to solve that problem</a:t>
            </a:r>
            <a:r>
              <a:rPr lang="en-US" sz="2400" dirty="0">
                <a:latin typeface="+mj-lt"/>
              </a:rPr>
              <a:t>.</a:t>
            </a:r>
          </a:p>
          <a:p>
            <a:pPr marL="0" indent="0">
              <a:buNone/>
            </a:pPr>
            <a:endParaRPr lang="en-US" sz="2400" dirty="0">
              <a:latin typeface="+mj-lt"/>
            </a:endParaRPr>
          </a:p>
          <a:p>
            <a:r>
              <a:rPr lang="en-US" sz="2400" dirty="0">
                <a:latin typeface="+mj-lt"/>
              </a:rPr>
              <a:t>Make sure to analyze the context (cultural, socio-political, economic, and environmental) surrounding the problem).</a:t>
            </a:r>
          </a:p>
        </p:txBody>
      </p:sp>
    </p:spTree>
    <p:extLst>
      <p:ext uri="{BB962C8B-B14F-4D97-AF65-F5344CB8AC3E}">
        <p14:creationId xmlns:p14="http://schemas.microsoft.com/office/powerpoint/2010/main" val="3967564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Ultimate </a:t>
            </a:r>
            <a:r>
              <a:rPr lang="en-US" sz="3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outcome (long term outcome)/Impact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269274" y="2135764"/>
            <a:ext cx="10515600" cy="47222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+mj-lt"/>
              </a:rPr>
              <a:t>Problem</a:t>
            </a:r>
            <a:r>
              <a:rPr lang="en-US" sz="2400" dirty="0">
                <a:latin typeface="+mj-lt"/>
              </a:rPr>
              <a:t>: Poor health among inhabitants of region Y of country X due to water-borne illness.</a:t>
            </a:r>
          </a:p>
          <a:p>
            <a:endParaRPr lang="en-US" sz="2400" dirty="0"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The ultimate outcome is the highest level of change that can be achieved, a change of </a:t>
            </a:r>
            <a:r>
              <a:rPr lang="en-US" sz="2400" b="1" dirty="0">
                <a:latin typeface="+mj-lt"/>
              </a:rPr>
              <a:t>state</a:t>
            </a:r>
            <a:r>
              <a:rPr lang="en-US" sz="2400" dirty="0">
                <a:latin typeface="+mj-lt"/>
              </a:rPr>
              <a:t> for the target population.</a:t>
            </a:r>
          </a:p>
          <a:p>
            <a:endParaRPr lang="en-US" sz="2400" dirty="0">
              <a:latin typeface="+mj-lt"/>
            </a:endParaRPr>
          </a:p>
          <a:p>
            <a:pPr marL="0" indent="0">
              <a:buNone/>
            </a:pPr>
            <a:r>
              <a:rPr lang="en-US" sz="2400" b="1" dirty="0">
                <a:latin typeface="+mj-lt"/>
              </a:rPr>
              <a:t>Ultimate outcome</a:t>
            </a:r>
            <a:r>
              <a:rPr lang="en-US" sz="2400" dirty="0">
                <a:latin typeface="+mj-lt"/>
              </a:rPr>
              <a:t>: Improved health among people living in region Y of country</a:t>
            </a:r>
          </a:p>
        </p:txBody>
      </p:sp>
    </p:spTree>
    <p:extLst>
      <p:ext uri="{BB962C8B-B14F-4D97-AF65-F5344CB8AC3E}">
        <p14:creationId xmlns:p14="http://schemas.microsoft.com/office/powerpoint/2010/main" val="2272844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Intermediate (medium term)  and immediate (short term) outcomes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>
                <a:latin typeface="+mj-lt"/>
              </a:rPr>
              <a:t>Example</a:t>
            </a:r>
            <a:r>
              <a:rPr lang="en-US" sz="2400" dirty="0">
                <a:latin typeface="+mj-lt"/>
              </a:rPr>
              <a:t>: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To achieve the ultimate outcome of "Improved health among people living in region Y of country X," stakeholders in country X (e.g. ministry of health, regional health authority, local community organizations) have decided to concentrate on three groups of activities: </a:t>
            </a:r>
          </a:p>
          <a:p>
            <a:r>
              <a:rPr lang="en-US" sz="2400" u="sng" dirty="0">
                <a:latin typeface="+mj-lt"/>
              </a:rPr>
              <a:t>building wells, </a:t>
            </a:r>
          </a:p>
          <a:p>
            <a:r>
              <a:rPr lang="en-US" sz="2400" u="sng" dirty="0">
                <a:latin typeface="+mj-lt"/>
              </a:rPr>
              <a:t>offering training</a:t>
            </a:r>
            <a:r>
              <a:rPr lang="en-US" sz="2400" dirty="0">
                <a:latin typeface="+mj-lt"/>
              </a:rPr>
              <a:t> in well maintenance</a:t>
            </a:r>
          </a:p>
          <a:p>
            <a:r>
              <a:rPr lang="en-US" sz="2400" u="sng" dirty="0">
                <a:latin typeface="+mj-lt"/>
              </a:rPr>
              <a:t>rehabilitating and staffing regional health centers.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8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Immediate (short term) and intermediate (medium term) outcomes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400" b="1" dirty="0">
                <a:latin typeface="+mj-lt"/>
              </a:rPr>
              <a:t>Immediate outcomes (a change in access, ability, or skills)</a:t>
            </a:r>
            <a:endParaRPr lang="en-US" sz="2400" dirty="0">
              <a:latin typeface="+mj-lt"/>
            </a:endParaRPr>
          </a:p>
          <a:p>
            <a:r>
              <a:rPr lang="en-US" sz="2400" dirty="0">
                <a:latin typeface="+mj-lt"/>
              </a:rPr>
              <a:t>Increased access to clean drinking water for people living in region Y.</a:t>
            </a:r>
          </a:p>
          <a:p>
            <a:r>
              <a:rPr lang="en-US" sz="2400" dirty="0">
                <a:latin typeface="+mj-lt"/>
              </a:rPr>
              <a:t>Increased ability to maintain wells among people living in region Y.</a:t>
            </a:r>
          </a:p>
          <a:p>
            <a:r>
              <a:rPr lang="en-US" sz="2400" dirty="0">
                <a:latin typeface="+mj-lt"/>
              </a:rPr>
              <a:t>Increased access to health services for people living in region Y.</a:t>
            </a:r>
          </a:p>
          <a:p>
            <a:endParaRPr lang="en-US" sz="2400" dirty="0">
              <a:latin typeface="+mj-lt"/>
            </a:endParaRPr>
          </a:p>
          <a:p>
            <a:pPr marL="0" indent="0">
              <a:buNone/>
            </a:pPr>
            <a:r>
              <a:rPr lang="en-US" sz="2400" b="1" dirty="0">
                <a:latin typeface="+mj-lt"/>
              </a:rPr>
              <a:t>Intermediate outcomes</a:t>
            </a:r>
            <a:r>
              <a:rPr lang="en-US" sz="2400" dirty="0">
                <a:latin typeface="+mj-lt"/>
              </a:rPr>
              <a:t> </a:t>
            </a:r>
            <a:r>
              <a:rPr lang="en-US" sz="2400" b="1" dirty="0">
                <a:latin typeface="+mj-lt"/>
              </a:rPr>
              <a:t>(a change in behavior or practice)</a:t>
            </a:r>
            <a:endParaRPr lang="en-US" sz="2400" dirty="0">
              <a:latin typeface="+mj-lt"/>
            </a:endParaRPr>
          </a:p>
          <a:p>
            <a:r>
              <a:rPr lang="en-US" sz="2400" dirty="0">
                <a:latin typeface="+mj-lt"/>
              </a:rPr>
              <a:t>Increased use of clean drinking water by people living in region Y.</a:t>
            </a:r>
          </a:p>
          <a:p>
            <a:r>
              <a:rPr lang="en-US" sz="2400" dirty="0">
                <a:latin typeface="+mj-lt"/>
              </a:rPr>
              <a:t>Increased use of health services by people living in region Y.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63044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6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Strategies</a:t>
            </a:r>
            <a:r>
              <a:rPr lang="sv-SE" sz="3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, </a:t>
            </a:r>
            <a:r>
              <a:rPr lang="sv-SE" sz="36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activities</a:t>
            </a:r>
            <a:r>
              <a:rPr lang="sv-SE" sz="3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and outputs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589212" y="1658983"/>
            <a:ext cx="8915400" cy="425223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600" b="1" dirty="0">
                <a:latin typeface="+mj-lt"/>
              </a:rPr>
              <a:t>Strategies and activities</a:t>
            </a:r>
            <a:r>
              <a:rPr lang="en-US" sz="2600" dirty="0">
                <a:latin typeface="+mj-lt"/>
              </a:rPr>
              <a:t>: “the thing we do”</a:t>
            </a:r>
          </a:p>
          <a:p>
            <a:r>
              <a:rPr lang="en-US" sz="2600" dirty="0">
                <a:latin typeface="+mj-lt"/>
              </a:rPr>
              <a:t>Build wells in region Y (contain many activities)</a:t>
            </a:r>
          </a:p>
          <a:p>
            <a:r>
              <a:rPr lang="en-US" sz="2600" dirty="0">
                <a:latin typeface="+mj-lt"/>
              </a:rPr>
              <a:t>Develop and deliver training on well maintenance to people living in region Y (contain many activities as workshops, courses, </a:t>
            </a:r>
            <a:r>
              <a:rPr lang="en-US" sz="2600" dirty="0" err="1">
                <a:latin typeface="+mj-lt"/>
              </a:rPr>
              <a:t>etc</a:t>
            </a:r>
            <a:r>
              <a:rPr lang="en-US" sz="2600" dirty="0">
                <a:latin typeface="+mj-lt"/>
              </a:rPr>
              <a:t>)</a:t>
            </a:r>
          </a:p>
          <a:p>
            <a:r>
              <a:rPr lang="en-US" sz="2600" dirty="0">
                <a:latin typeface="+mj-lt"/>
              </a:rPr>
              <a:t>Rehabilitate and staff regional health centers in region Y (contain many activities) </a:t>
            </a:r>
          </a:p>
          <a:p>
            <a:endParaRPr lang="en-US" sz="2600" dirty="0">
              <a:latin typeface="+mj-lt"/>
            </a:endParaRPr>
          </a:p>
          <a:p>
            <a:pPr marL="0" indent="0">
              <a:buNone/>
            </a:pPr>
            <a:r>
              <a:rPr lang="en-US" sz="2600" b="1" dirty="0">
                <a:latin typeface="+mj-lt"/>
              </a:rPr>
              <a:t>Outputs</a:t>
            </a:r>
            <a:r>
              <a:rPr lang="en-US" sz="2600" dirty="0">
                <a:latin typeface="+mj-lt"/>
              </a:rPr>
              <a:t>: First level of results as a consequence of the implemented activities  Products or services: increase capacity, build wells</a:t>
            </a:r>
          </a:p>
          <a:p>
            <a:r>
              <a:rPr lang="en-US" sz="2600" dirty="0">
                <a:latin typeface="+mj-lt"/>
              </a:rPr>
              <a:t>Wells built in region Y</a:t>
            </a:r>
          </a:p>
          <a:p>
            <a:r>
              <a:rPr lang="en-US" sz="2600" dirty="0">
                <a:latin typeface="+mj-lt"/>
              </a:rPr>
              <a:t>People living in region Y increase knowledge on well maintenance</a:t>
            </a:r>
          </a:p>
          <a:p>
            <a:r>
              <a:rPr lang="en-US" sz="2600" dirty="0">
                <a:latin typeface="+mj-lt"/>
              </a:rPr>
              <a:t>Regional health centers in region Y rehabilitated and staffed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10970157"/>
      </p:ext>
    </p:extLst>
  </p:cSld>
  <p:clrMapOvr>
    <a:masterClrMapping/>
  </p:clrMapOvr>
</p:sld>
</file>

<file path=ppt/theme/theme1.xml><?xml version="1.0" encoding="utf-8"?>
<a:theme xmlns:a="http://schemas.openxmlformats.org/drawingml/2006/main" name="Slinga">
  <a:themeElements>
    <a:clrScheme name="Varm blå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Slinga</Template>
  <TotalTime>10</TotalTime>
  <Words>620</Words>
  <Application>Microsoft Macintosh PowerPoint</Application>
  <PresentationFormat>Bredbild</PresentationFormat>
  <Paragraphs>163</Paragraphs>
  <Slides>11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Perpetua</vt:lpstr>
      <vt:lpstr>Wingdings 3</vt:lpstr>
      <vt:lpstr>Slinga</vt:lpstr>
      <vt:lpstr>The result framework</vt:lpstr>
      <vt:lpstr>Smart goals/results</vt:lpstr>
      <vt:lpstr>SMART goals/result</vt:lpstr>
      <vt:lpstr> Steps to develop the log frame of the project (matrix)   Making the context analysis: problem and goal analysis  Developing the interventions logic: result chain  Developing the log frame: matrix       </vt:lpstr>
      <vt:lpstr>Identifying and defining the outcomes</vt:lpstr>
      <vt:lpstr>Ultimate outcome (long term outcome)/Impact</vt:lpstr>
      <vt:lpstr>Intermediate (medium term)  and immediate (short term) outcomes</vt:lpstr>
      <vt:lpstr>Immediate (short term) and intermediate (medium term) outcomes</vt:lpstr>
      <vt:lpstr>Strategies, activities and outputs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result framework</dc:title>
  <dc:creator>Maria Holmqvist</dc:creator>
  <cp:lastModifiedBy>Maria Holmqvist</cp:lastModifiedBy>
  <cp:revision>2</cp:revision>
  <dcterms:created xsi:type="dcterms:W3CDTF">2020-06-06T10:39:20Z</dcterms:created>
  <dcterms:modified xsi:type="dcterms:W3CDTF">2020-06-06T15:23:38Z</dcterms:modified>
</cp:coreProperties>
</file>