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4" r:id="rId1"/>
  </p:sldMasterIdLst>
  <p:notesMasterIdLst>
    <p:notesMasterId r:id="rId25"/>
  </p:notesMasterIdLst>
  <p:sldIdLst>
    <p:sldId id="257" r:id="rId2"/>
    <p:sldId id="258" r:id="rId3"/>
    <p:sldId id="561" r:id="rId4"/>
    <p:sldId id="259" r:id="rId5"/>
    <p:sldId id="529" r:id="rId6"/>
    <p:sldId id="562" r:id="rId7"/>
    <p:sldId id="563" r:id="rId8"/>
    <p:sldId id="388" r:id="rId9"/>
    <p:sldId id="564" r:id="rId10"/>
    <p:sldId id="267" r:id="rId11"/>
    <p:sldId id="566" r:id="rId12"/>
    <p:sldId id="567" r:id="rId13"/>
    <p:sldId id="568" r:id="rId14"/>
    <p:sldId id="569" r:id="rId15"/>
    <p:sldId id="570" r:id="rId16"/>
    <p:sldId id="273" r:id="rId17"/>
    <p:sldId id="275" r:id="rId18"/>
    <p:sldId id="276" r:id="rId19"/>
    <p:sldId id="295" r:id="rId20"/>
    <p:sldId id="296" r:id="rId21"/>
    <p:sldId id="297" r:id="rId22"/>
    <p:sldId id="298" r:id="rId23"/>
    <p:sldId id="29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288"/>
  </p:normalViewPr>
  <p:slideViewPr>
    <p:cSldViewPr snapToGrid="0" snapToObjects="1">
      <p:cViewPr varScale="1">
        <p:scale>
          <a:sx n="98" d="100"/>
          <a:sy n="98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A0C45B-04EB-4D68-98FC-A2EF1AC1341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F090BC9E-DA1D-4A23-BB72-9D0650C6C3BB}">
      <dgm:prSet phldrT="[Text]" custT="1"/>
      <dgm:spPr/>
      <dgm:t>
        <a:bodyPr/>
        <a:lstStyle/>
        <a:p>
          <a:r>
            <a:rPr lang="sv-SE" sz="2500" dirty="0"/>
            <a:t>LFA/GOPP</a:t>
          </a:r>
        </a:p>
      </dgm:t>
    </dgm:pt>
    <dgm:pt modelId="{6A7791D0-2A42-4B93-819C-BBEB54C5C53F}" type="parTrans" cxnId="{5EA6D3F1-1E91-422C-85D2-BC3E3C97EB17}">
      <dgm:prSet/>
      <dgm:spPr/>
      <dgm:t>
        <a:bodyPr/>
        <a:lstStyle/>
        <a:p>
          <a:endParaRPr lang="sv-SE"/>
        </a:p>
      </dgm:t>
    </dgm:pt>
    <dgm:pt modelId="{5BF16853-6D8E-4D82-8928-A54625BCED00}" type="sibTrans" cxnId="{5EA6D3F1-1E91-422C-85D2-BC3E3C97EB17}">
      <dgm:prSet/>
      <dgm:spPr/>
      <dgm:t>
        <a:bodyPr/>
        <a:lstStyle/>
        <a:p>
          <a:endParaRPr lang="sv-SE"/>
        </a:p>
      </dgm:t>
    </dgm:pt>
    <dgm:pt modelId="{29EB8F8B-9FB5-4FCE-9479-542E20162E20}">
      <dgm:prSet phldrT="[Text]" custT="1"/>
      <dgm:spPr/>
      <dgm:t>
        <a:bodyPr/>
        <a:lstStyle/>
        <a:p>
          <a:pPr algn="l"/>
          <a:r>
            <a:rPr lang="en-US" sz="2000" noProof="0" dirty="0"/>
            <a:t>Monitoring systems:</a:t>
          </a:r>
        </a:p>
        <a:p>
          <a:pPr algn="l"/>
          <a:r>
            <a:rPr lang="en-US" sz="2000" noProof="0" dirty="0"/>
            <a:t>-In the field</a:t>
          </a:r>
        </a:p>
        <a:p>
          <a:pPr algn="l"/>
          <a:r>
            <a:rPr lang="en-US" sz="2000" noProof="0" dirty="0"/>
            <a:t>-Auto-monitoring (internal reflection)</a:t>
          </a:r>
        </a:p>
      </dgm:t>
    </dgm:pt>
    <dgm:pt modelId="{70441999-5A24-435C-8042-37F6497A81FE}" type="parTrans" cxnId="{54775C21-A744-4DF4-A261-4980A11F8AF8}">
      <dgm:prSet/>
      <dgm:spPr/>
      <dgm:t>
        <a:bodyPr/>
        <a:lstStyle/>
        <a:p>
          <a:endParaRPr lang="sv-SE"/>
        </a:p>
      </dgm:t>
    </dgm:pt>
    <dgm:pt modelId="{6141FC2A-2173-4888-8059-61073F84B81B}" type="sibTrans" cxnId="{54775C21-A744-4DF4-A261-4980A11F8AF8}">
      <dgm:prSet/>
      <dgm:spPr/>
      <dgm:t>
        <a:bodyPr/>
        <a:lstStyle/>
        <a:p>
          <a:endParaRPr lang="sv-SE"/>
        </a:p>
      </dgm:t>
    </dgm:pt>
    <dgm:pt modelId="{33A029F5-C7F3-45A1-924F-9D7F8E85240B}">
      <dgm:prSet phldrT="[Text]" custT="1"/>
      <dgm:spPr/>
      <dgm:t>
        <a:bodyPr/>
        <a:lstStyle/>
        <a:p>
          <a:pPr algn="l"/>
          <a:r>
            <a:rPr lang="sv-SE" sz="2000" dirty="0"/>
            <a:t>Management </a:t>
          </a:r>
        </a:p>
        <a:p>
          <a:pPr algn="l"/>
          <a:r>
            <a:rPr lang="sv-SE" sz="2000" dirty="0"/>
            <a:t>Change management, adaptive management</a:t>
          </a:r>
        </a:p>
      </dgm:t>
    </dgm:pt>
    <dgm:pt modelId="{D06106FA-570A-4F2D-96A7-0BC9DCFCA50D}" type="parTrans" cxnId="{9492C853-FC7F-4FBE-8D41-1B2F6990FFDA}">
      <dgm:prSet/>
      <dgm:spPr/>
      <dgm:t>
        <a:bodyPr/>
        <a:lstStyle/>
        <a:p>
          <a:endParaRPr lang="sv-SE"/>
        </a:p>
      </dgm:t>
    </dgm:pt>
    <dgm:pt modelId="{F8E4BF12-1CEF-4440-ACA2-6F4846E08FE3}" type="sibTrans" cxnId="{9492C853-FC7F-4FBE-8D41-1B2F6990FFDA}">
      <dgm:prSet/>
      <dgm:spPr/>
      <dgm:t>
        <a:bodyPr/>
        <a:lstStyle/>
        <a:p>
          <a:endParaRPr lang="sv-SE"/>
        </a:p>
      </dgm:t>
    </dgm:pt>
    <dgm:pt modelId="{645481A6-4050-4904-8AF1-BF01D6C91E8F}">
      <dgm:prSet phldrT="[Text]" custT="1"/>
      <dgm:spPr/>
      <dgm:t>
        <a:bodyPr/>
        <a:lstStyle/>
        <a:p>
          <a:r>
            <a:rPr lang="sv-SE" sz="2500" dirty="0"/>
            <a:t>OM</a:t>
          </a:r>
        </a:p>
      </dgm:t>
    </dgm:pt>
    <dgm:pt modelId="{3CB954D6-D1FA-48E0-B838-BB918BC50A58}" type="parTrans" cxnId="{92CFF7BF-7B15-4250-A55A-B1E811499B76}">
      <dgm:prSet/>
      <dgm:spPr/>
      <dgm:t>
        <a:bodyPr/>
        <a:lstStyle/>
        <a:p>
          <a:endParaRPr lang="sv-SE"/>
        </a:p>
      </dgm:t>
    </dgm:pt>
    <dgm:pt modelId="{CC2D1F62-47F2-4662-9D16-EE241BABE225}" type="sibTrans" cxnId="{92CFF7BF-7B15-4250-A55A-B1E811499B76}">
      <dgm:prSet/>
      <dgm:spPr/>
      <dgm:t>
        <a:bodyPr/>
        <a:lstStyle/>
        <a:p>
          <a:endParaRPr lang="sv-SE"/>
        </a:p>
      </dgm:t>
    </dgm:pt>
    <dgm:pt modelId="{1433796A-E135-4A71-953B-5D5C6F7091C0}" type="pres">
      <dgm:prSet presAssocID="{55A0C45B-04EB-4D68-98FC-A2EF1AC1341F}" presName="compositeShape" presStyleCnt="0">
        <dgm:presLayoutVars>
          <dgm:chMax val="7"/>
          <dgm:dir/>
          <dgm:resizeHandles val="exact"/>
        </dgm:presLayoutVars>
      </dgm:prSet>
      <dgm:spPr/>
    </dgm:pt>
    <dgm:pt modelId="{F14B235D-DE74-46F6-9947-E05AA7AFB310}" type="pres">
      <dgm:prSet presAssocID="{F090BC9E-DA1D-4A23-BB72-9D0650C6C3BB}" presName="circ1" presStyleLbl="vennNode1" presStyleIdx="0" presStyleCnt="4" custScaleX="151770" custScaleY="130485" custLinFactNeighborX="0" custLinFactNeighborY="1448"/>
      <dgm:spPr/>
    </dgm:pt>
    <dgm:pt modelId="{13931E97-927A-499E-9143-96B9CB3A0851}" type="pres">
      <dgm:prSet presAssocID="{F090BC9E-DA1D-4A23-BB72-9D0650C6C3B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468476B-85EB-4D24-82D5-CE33F51B3266}" type="pres">
      <dgm:prSet presAssocID="{29EB8F8B-9FB5-4FCE-9479-542E20162E20}" presName="circ2" presStyleLbl="vennNode1" presStyleIdx="1" presStyleCnt="4" custScaleX="154278"/>
      <dgm:spPr/>
    </dgm:pt>
    <dgm:pt modelId="{05218990-D17F-4420-BA19-B4F8AE6AF6F3}" type="pres">
      <dgm:prSet presAssocID="{29EB8F8B-9FB5-4FCE-9479-542E20162E2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D0B25A9-1A86-40D5-81A8-D269C3E6B1EE}" type="pres">
      <dgm:prSet presAssocID="{33A029F5-C7F3-45A1-924F-9D7F8E85240B}" presName="circ3" presStyleLbl="vennNode1" presStyleIdx="2" presStyleCnt="4" custScaleX="131315"/>
      <dgm:spPr/>
    </dgm:pt>
    <dgm:pt modelId="{663D42D4-6552-4340-927A-52F2C1567A9D}" type="pres">
      <dgm:prSet presAssocID="{33A029F5-C7F3-45A1-924F-9D7F8E85240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339493E-D602-4258-A23B-753ABA2FCBDD}" type="pres">
      <dgm:prSet presAssocID="{645481A6-4050-4904-8AF1-BF01D6C91E8F}" presName="circ4" presStyleLbl="vennNode1" presStyleIdx="3" presStyleCnt="4" custScaleX="99734" custLinFactNeighborX="-16298" custLinFactNeighborY="-353"/>
      <dgm:spPr/>
    </dgm:pt>
    <dgm:pt modelId="{87B0DD75-D8D9-4FA1-B982-36042140BC91}" type="pres">
      <dgm:prSet presAssocID="{645481A6-4050-4904-8AF1-BF01D6C91E8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0DD7F13-E3A0-438B-A2B1-F334A6D485CD}" type="presOf" srcId="{29EB8F8B-9FB5-4FCE-9479-542E20162E20}" destId="{5468476B-85EB-4D24-82D5-CE33F51B3266}" srcOrd="0" destOrd="0" presId="urn:microsoft.com/office/officeart/2005/8/layout/venn1"/>
    <dgm:cxn modelId="{54775C21-A744-4DF4-A261-4980A11F8AF8}" srcId="{55A0C45B-04EB-4D68-98FC-A2EF1AC1341F}" destId="{29EB8F8B-9FB5-4FCE-9479-542E20162E20}" srcOrd="1" destOrd="0" parTransId="{70441999-5A24-435C-8042-37F6497A81FE}" sibTransId="{6141FC2A-2173-4888-8059-61073F84B81B}"/>
    <dgm:cxn modelId="{9492C853-FC7F-4FBE-8D41-1B2F6990FFDA}" srcId="{55A0C45B-04EB-4D68-98FC-A2EF1AC1341F}" destId="{33A029F5-C7F3-45A1-924F-9D7F8E85240B}" srcOrd="2" destOrd="0" parTransId="{D06106FA-570A-4F2D-96A7-0BC9DCFCA50D}" sibTransId="{F8E4BF12-1CEF-4440-ACA2-6F4846E08FE3}"/>
    <dgm:cxn modelId="{ADAB5666-7721-4E14-B394-D60653DD4C9E}" type="presOf" srcId="{55A0C45B-04EB-4D68-98FC-A2EF1AC1341F}" destId="{1433796A-E135-4A71-953B-5D5C6F7091C0}" srcOrd="0" destOrd="0" presId="urn:microsoft.com/office/officeart/2005/8/layout/venn1"/>
    <dgm:cxn modelId="{66396F6C-4DE3-4028-880A-E4E3D30C0594}" type="presOf" srcId="{33A029F5-C7F3-45A1-924F-9D7F8E85240B}" destId="{6D0B25A9-1A86-40D5-81A8-D269C3E6B1EE}" srcOrd="0" destOrd="0" presId="urn:microsoft.com/office/officeart/2005/8/layout/venn1"/>
    <dgm:cxn modelId="{C4740384-C00F-409F-9E28-5C26E627A06F}" type="presOf" srcId="{645481A6-4050-4904-8AF1-BF01D6C91E8F}" destId="{E339493E-D602-4258-A23B-753ABA2FCBDD}" srcOrd="0" destOrd="0" presId="urn:microsoft.com/office/officeart/2005/8/layout/venn1"/>
    <dgm:cxn modelId="{D0F15688-A169-4B32-82B4-8846352E2A5C}" type="presOf" srcId="{29EB8F8B-9FB5-4FCE-9479-542E20162E20}" destId="{05218990-D17F-4420-BA19-B4F8AE6AF6F3}" srcOrd="1" destOrd="0" presId="urn:microsoft.com/office/officeart/2005/8/layout/venn1"/>
    <dgm:cxn modelId="{886A8D97-6B59-4BF7-878E-BC7645B83241}" type="presOf" srcId="{F090BC9E-DA1D-4A23-BB72-9D0650C6C3BB}" destId="{F14B235D-DE74-46F6-9947-E05AA7AFB310}" srcOrd="0" destOrd="0" presId="urn:microsoft.com/office/officeart/2005/8/layout/venn1"/>
    <dgm:cxn modelId="{358E51BD-2D67-4396-A959-CA5F91F11E8F}" type="presOf" srcId="{33A029F5-C7F3-45A1-924F-9D7F8E85240B}" destId="{663D42D4-6552-4340-927A-52F2C1567A9D}" srcOrd="1" destOrd="0" presId="urn:microsoft.com/office/officeart/2005/8/layout/venn1"/>
    <dgm:cxn modelId="{92CFF7BF-7B15-4250-A55A-B1E811499B76}" srcId="{55A0C45B-04EB-4D68-98FC-A2EF1AC1341F}" destId="{645481A6-4050-4904-8AF1-BF01D6C91E8F}" srcOrd="3" destOrd="0" parTransId="{3CB954D6-D1FA-48E0-B838-BB918BC50A58}" sibTransId="{CC2D1F62-47F2-4662-9D16-EE241BABE225}"/>
    <dgm:cxn modelId="{5EA6D3F1-1E91-422C-85D2-BC3E3C97EB17}" srcId="{55A0C45B-04EB-4D68-98FC-A2EF1AC1341F}" destId="{F090BC9E-DA1D-4A23-BB72-9D0650C6C3BB}" srcOrd="0" destOrd="0" parTransId="{6A7791D0-2A42-4B93-819C-BBEB54C5C53F}" sibTransId="{5BF16853-6D8E-4D82-8928-A54625BCED00}"/>
    <dgm:cxn modelId="{B6F6C6F9-CAEC-4DCF-93B2-21A5573F3B3F}" type="presOf" srcId="{F090BC9E-DA1D-4A23-BB72-9D0650C6C3BB}" destId="{13931E97-927A-499E-9143-96B9CB3A0851}" srcOrd="1" destOrd="0" presId="urn:microsoft.com/office/officeart/2005/8/layout/venn1"/>
    <dgm:cxn modelId="{E7D3F4FB-9F3B-4890-B160-8A0A251A33CF}" type="presOf" srcId="{645481A6-4050-4904-8AF1-BF01D6C91E8F}" destId="{87B0DD75-D8D9-4FA1-B982-36042140BC91}" srcOrd="1" destOrd="0" presId="urn:microsoft.com/office/officeart/2005/8/layout/venn1"/>
    <dgm:cxn modelId="{310E3790-9B79-4500-A1B2-47A22662B9AF}" type="presParOf" srcId="{1433796A-E135-4A71-953B-5D5C6F7091C0}" destId="{F14B235D-DE74-46F6-9947-E05AA7AFB310}" srcOrd="0" destOrd="0" presId="urn:microsoft.com/office/officeart/2005/8/layout/venn1"/>
    <dgm:cxn modelId="{7E8F0413-FA8D-4C75-AF94-B840A488ADA9}" type="presParOf" srcId="{1433796A-E135-4A71-953B-5D5C6F7091C0}" destId="{13931E97-927A-499E-9143-96B9CB3A0851}" srcOrd="1" destOrd="0" presId="urn:microsoft.com/office/officeart/2005/8/layout/venn1"/>
    <dgm:cxn modelId="{3CBD1609-7687-481E-922F-49AF85F28869}" type="presParOf" srcId="{1433796A-E135-4A71-953B-5D5C6F7091C0}" destId="{5468476B-85EB-4D24-82D5-CE33F51B3266}" srcOrd="2" destOrd="0" presId="urn:microsoft.com/office/officeart/2005/8/layout/venn1"/>
    <dgm:cxn modelId="{2A8841A7-30F1-4237-8BAE-705B08A70F97}" type="presParOf" srcId="{1433796A-E135-4A71-953B-5D5C6F7091C0}" destId="{05218990-D17F-4420-BA19-B4F8AE6AF6F3}" srcOrd="3" destOrd="0" presId="urn:microsoft.com/office/officeart/2005/8/layout/venn1"/>
    <dgm:cxn modelId="{87A2B0DF-D614-4579-AD43-8D450F6379D4}" type="presParOf" srcId="{1433796A-E135-4A71-953B-5D5C6F7091C0}" destId="{6D0B25A9-1A86-40D5-81A8-D269C3E6B1EE}" srcOrd="4" destOrd="0" presId="urn:microsoft.com/office/officeart/2005/8/layout/venn1"/>
    <dgm:cxn modelId="{490A7590-74BD-4AB0-8E65-74DE14C0FDF4}" type="presParOf" srcId="{1433796A-E135-4A71-953B-5D5C6F7091C0}" destId="{663D42D4-6552-4340-927A-52F2C1567A9D}" srcOrd="5" destOrd="0" presId="urn:microsoft.com/office/officeart/2005/8/layout/venn1"/>
    <dgm:cxn modelId="{F58BD037-61BB-45F4-8FAD-6FC80827BAEE}" type="presParOf" srcId="{1433796A-E135-4A71-953B-5D5C6F7091C0}" destId="{E339493E-D602-4258-A23B-753ABA2FCBDD}" srcOrd="6" destOrd="0" presId="urn:microsoft.com/office/officeart/2005/8/layout/venn1"/>
    <dgm:cxn modelId="{C4BC9A58-C7F3-411F-AD3B-090AAC396981}" type="presParOf" srcId="{1433796A-E135-4A71-953B-5D5C6F7091C0}" destId="{87B0DD75-D8D9-4FA1-B982-36042140BC9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5FAB48-4296-4A8E-9E90-C2725239E0AF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EF48E2FE-F67D-4EBD-B6AF-B6B71298A17A}">
      <dgm:prSet phldrT="[Text]"/>
      <dgm:spPr/>
      <dgm:t>
        <a:bodyPr/>
        <a:lstStyle/>
        <a:p>
          <a:r>
            <a:rPr lang="sv-SE" b="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Purpose</a:t>
          </a:r>
          <a:endParaRPr lang="sv-SE" b="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9FBF946-292F-4822-92D6-C7639729EA9A}" type="parTrans" cxnId="{66348A8E-948C-46DA-BBCC-46D2ED8F002E}">
      <dgm:prSet/>
      <dgm:spPr/>
      <dgm:t>
        <a:bodyPr/>
        <a:lstStyle/>
        <a:p>
          <a:endParaRPr lang="sv-SE"/>
        </a:p>
      </dgm:t>
    </dgm:pt>
    <dgm:pt modelId="{B08CE4C9-BA31-4E89-B9CE-25807520C7BC}" type="sibTrans" cxnId="{66348A8E-948C-46DA-BBCC-46D2ED8F002E}">
      <dgm:prSet/>
      <dgm:spPr>
        <a:ln>
          <a:solidFill>
            <a:schemeClr val="tx1"/>
          </a:solidFill>
        </a:ln>
      </dgm:spPr>
      <dgm:t>
        <a:bodyPr/>
        <a:lstStyle/>
        <a:p>
          <a:endParaRPr lang="sv-SE"/>
        </a:p>
      </dgm:t>
    </dgm:pt>
    <dgm:pt modelId="{522E71F7-2951-4169-AB8B-05B39FBA2ADA}">
      <dgm:prSet phldrT="[Text]"/>
      <dgm:spPr/>
      <dgm:t>
        <a:bodyPr/>
        <a:lstStyle/>
        <a:p>
          <a:r>
            <a:rPr lang="sv-SE" b="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What</a:t>
          </a:r>
          <a:r>
            <a:rPr lang="sv-SE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is to be different?</a:t>
          </a:r>
        </a:p>
      </dgm:t>
    </dgm:pt>
    <dgm:pt modelId="{CDCD3778-1DB0-48B2-A35E-3BE6C8910BED}" type="parTrans" cxnId="{717A6B6E-7167-4062-820F-1CDE4A73F49B}">
      <dgm:prSet/>
      <dgm:spPr/>
      <dgm:t>
        <a:bodyPr/>
        <a:lstStyle/>
        <a:p>
          <a:endParaRPr lang="sv-SE"/>
        </a:p>
      </dgm:t>
    </dgm:pt>
    <dgm:pt modelId="{F785B279-0C89-4EBE-9539-224176FF153C}" type="sibTrans" cxnId="{717A6B6E-7167-4062-820F-1CDE4A73F49B}">
      <dgm:prSet/>
      <dgm:spPr/>
      <dgm:t>
        <a:bodyPr/>
        <a:lstStyle/>
        <a:p>
          <a:endParaRPr lang="sv-SE"/>
        </a:p>
      </dgm:t>
    </dgm:pt>
    <dgm:pt modelId="{B91EFBD2-5EA8-4C98-905C-727B38CDEC56}">
      <dgm:prSet phldrT="[Text]"/>
      <dgm:spPr/>
      <dgm:t>
        <a:bodyPr/>
        <a:lstStyle/>
        <a:p>
          <a:r>
            <a:rPr lang="sv-S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Baseline</a:t>
          </a:r>
          <a:endParaRPr lang="sv-SE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B54151-1E25-4C4A-9338-3950C5FD377D}" type="parTrans" cxnId="{48112989-6D50-42CA-9989-9BDB0BCA41CF}">
      <dgm:prSet/>
      <dgm:spPr/>
      <dgm:t>
        <a:bodyPr/>
        <a:lstStyle/>
        <a:p>
          <a:endParaRPr lang="sv-SE"/>
        </a:p>
      </dgm:t>
    </dgm:pt>
    <dgm:pt modelId="{6D3816FB-3489-4156-AC64-92EFAF5346FE}" type="sibTrans" cxnId="{48112989-6D50-42CA-9989-9BDB0BCA41CF}">
      <dgm:prSet/>
      <dgm:spPr/>
      <dgm:t>
        <a:bodyPr/>
        <a:lstStyle/>
        <a:p>
          <a:endParaRPr lang="sv-SE"/>
        </a:p>
      </dgm:t>
    </dgm:pt>
    <dgm:pt modelId="{4F2ACAAC-69D2-4AFD-94F4-CF5D866006E1}">
      <dgm:prSet phldrT="[Text]"/>
      <dgm:spPr/>
      <dgm:t>
        <a:bodyPr/>
        <a:lstStyle/>
        <a:p>
          <a:r>
            <a:rPr lang="sv-S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Where</a:t>
          </a:r>
          <a:r>
            <a:rPr lang="sv-S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are </a:t>
          </a:r>
          <a:r>
            <a:rPr lang="sv-S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we</a:t>
          </a:r>
          <a:r>
            <a:rPr lang="sv-S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?</a:t>
          </a:r>
        </a:p>
      </dgm:t>
    </dgm:pt>
    <dgm:pt modelId="{F48E76C7-1A5C-4EEA-8C9B-D9397DE422A0}" type="parTrans" cxnId="{5C2D5F32-11F9-41E3-87D2-640D4182CCAE}">
      <dgm:prSet/>
      <dgm:spPr/>
      <dgm:t>
        <a:bodyPr/>
        <a:lstStyle/>
        <a:p>
          <a:endParaRPr lang="sv-SE"/>
        </a:p>
      </dgm:t>
    </dgm:pt>
    <dgm:pt modelId="{30D98504-C9A4-4F64-9ADA-90E5C6A841FC}" type="sibTrans" cxnId="{5C2D5F32-11F9-41E3-87D2-640D4182CCAE}">
      <dgm:prSet/>
      <dgm:spPr/>
      <dgm:t>
        <a:bodyPr/>
        <a:lstStyle/>
        <a:p>
          <a:endParaRPr lang="sv-SE"/>
        </a:p>
      </dgm:t>
    </dgm:pt>
    <dgm:pt modelId="{35D4AE2C-5786-4715-AC26-3F5C6B23C48E}" type="pres">
      <dgm:prSet presAssocID="{B45FAB48-4296-4A8E-9E90-C2725239E0AF}" presName="Name0" presStyleCnt="0">
        <dgm:presLayoutVars>
          <dgm:dir/>
          <dgm:resizeHandles val="exact"/>
        </dgm:presLayoutVars>
      </dgm:prSet>
      <dgm:spPr/>
    </dgm:pt>
    <dgm:pt modelId="{9B75D31E-DB30-4DE2-9CC8-C735CDF1A813}" type="pres">
      <dgm:prSet presAssocID="{EF48E2FE-F67D-4EBD-B6AF-B6B71298A17A}" presName="node" presStyleLbl="node1" presStyleIdx="0" presStyleCnt="2">
        <dgm:presLayoutVars>
          <dgm:bulletEnabled val="1"/>
        </dgm:presLayoutVars>
      </dgm:prSet>
      <dgm:spPr/>
    </dgm:pt>
    <dgm:pt modelId="{E950027D-5976-4FD1-A02D-DFEDD4E455FE}" type="pres">
      <dgm:prSet presAssocID="{B08CE4C9-BA31-4E89-B9CE-25807520C7BC}" presName="sibTrans" presStyleLbl="sibTrans2D1" presStyleIdx="0" presStyleCnt="1" custScaleX="191972" custLinFactNeighborX="-9568"/>
      <dgm:spPr>
        <a:prstGeom prst="leftRightArrow">
          <a:avLst/>
        </a:prstGeom>
      </dgm:spPr>
    </dgm:pt>
    <dgm:pt modelId="{E987878D-8C74-4827-8A76-DB2D3A07BBBE}" type="pres">
      <dgm:prSet presAssocID="{B08CE4C9-BA31-4E89-B9CE-25807520C7BC}" presName="connectorText" presStyleLbl="sibTrans2D1" presStyleIdx="0" presStyleCnt="1"/>
      <dgm:spPr/>
    </dgm:pt>
    <dgm:pt modelId="{6EBA8F74-C7C1-4B7A-802F-F4B18EE71BD9}" type="pres">
      <dgm:prSet presAssocID="{B91EFBD2-5EA8-4C98-905C-727B38CDEC56}" presName="node" presStyleLbl="node1" presStyleIdx="1" presStyleCnt="2" custLinFactNeighborX="2982">
        <dgm:presLayoutVars>
          <dgm:bulletEnabled val="1"/>
        </dgm:presLayoutVars>
      </dgm:prSet>
      <dgm:spPr/>
    </dgm:pt>
  </dgm:ptLst>
  <dgm:cxnLst>
    <dgm:cxn modelId="{D9F86316-9151-4639-823E-2BD6B6B6B806}" type="presOf" srcId="{EF48E2FE-F67D-4EBD-B6AF-B6B71298A17A}" destId="{9B75D31E-DB30-4DE2-9CC8-C735CDF1A813}" srcOrd="0" destOrd="0" presId="urn:microsoft.com/office/officeart/2005/8/layout/process1"/>
    <dgm:cxn modelId="{5C2D5F32-11F9-41E3-87D2-640D4182CCAE}" srcId="{B91EFBD2-5EA8-4C98-905C-727B38CDEC56}" destId="{4F2ACAAC-69D2-4AFD-94F4-CF5D866006E1}" srcOrd="0" destOrd="0" parTransId="{F48E76C7-1A5C-4EEA-8C9B-D9397DE422A0}" sibTransId="{30D98504-C9A4-4F64-9ADA-90E5C6A841FC}"/>
    <dgm:cxn modelId="{47854543-BFFC-40D8-80CD-C638BEF2EE74}" type="presOf" srcId="{4F2ACAAC-69D2-4AFD-94F4-CF5D866006E1}" destId="{6EBA8F74-C7C1-4B7A-802F-F4B18EE71BD9}" srcOrd="0" destOrd="1" presId="urn:microsoft.com/office/officeart/2005/8/layout/process1"/>
    <dgm:cxn modelId="{214F2E5E-33CD-4124-AC00-B230944A0AFF}" type="presOf" srcId="{522E71F7-2951-4169-AB8B-05B39FBA2ADA}" destId="{9B75D31E-DB30-4DE2-9CC8-C735CDF1A813}" srcOrd="0" destOrd="1" presId="urn:microsoft.com/office/officeart/2005/8/layout/process1"/>
    <dgm:cxn modelId="{717A6B6E-7167-4062-820F-1CDE4A73F49B}" srcId="{EF48E2FE-F67D-4EBD-B6AF-B6B71298A17A}" destId="{522E71F7-2951-4169-AB8B-05B39FBA2ADA}" srcOrd="0" destOrd="0" parTransId="{CDCD3778-1DB0-48B2-A35E-3BE6C8910BED}" sibTransId="{F785B279-0C89-4EBE-9539-224176FF153C}"/>
    <dgm:cxn modelId="{48112989-6D50-42CA-9989-9BDB0BCA41CF}" srcId="{B45FAB48-4296-4A8E-9E90-C2725239E0AF}" destId="{B91EFBD2-5EA8-4C98-905C-727B38CDEC56}" srcOrd="1" destOrd="0" parTransId="{7FB54151-1E25-4C4A-9338-3950C5FD377D}" sibTransId="{6D3816FB-3489-4156-AC64-92EFAF5346FE}"/>
    <dgm:cxn modelId="{66348A8E-948C-46DA-BBCC-46D2ED8F002E}" srcId="{B45FAB48-4296-4A8E-9E90-C2725239E0AF}" destId="{EF48E2FE-F67D-4EBD-B6AF-B6B71298A17A}" srcOrd="0" destOrd="0" parTransId="{19FBF946-292F-4822-92D6-C7639729EA9A}" sibTransId="{B08CE4C9-BA31-4E89-B9CE-25807520C7BC}"/>
    <dgm:cxn modelId="{F2A1E08E-C6D0-4A1A-93DA-0E96D7CE63F9}" type="presOf" srcId="{B45FAB48-4296-4A8E-9E90-C2725239E0AF}" destId="{35D4AE2C-5786-4715-AC26-3F5C6B23C48E}" srcOrd="0" destOrd="0" presId="urn:microsoft.com/office/officeart/2005/8/layout/process1"/>
    <dgm:cxn modelId="{8A7092F8-BC19-4CEC-B62C-0D33987E9AB7}" type="presOf" srcId="{B08CE4C9-BA31-4E89-B9CE-25807520C7BC}" destId="{E950027D-5976-4FD1-A02D-DFEDD4E455FE}" srcOrd="0" destOrd="0" presId="urn:microsoft.com/office/officeart/2005/8/layout/process1"/>
    <dgm:cxn modelId="{E06371F9-0770-4D1A-A696-5E186C2BADED}" type="presOf" srcId="{B08CE4C9-BA31-4E89-B9CE-25807520C7BC}" destId="{E987878D-8C74-4827-8A76-DB2D3A07BBBE}" srcOrd="1" destOrd="0" presId="urn:microsoft.com/office/officeart/2005/8/layout/process1"/>
    <dgm:cxn modelId="{E3E53CFD-9F77-4898-8110-70E9ED0C89B2}" type="presOf" srcId="{B91EFBD2-5EA8-4C98-905C-727B38CDEC56}" destId="{6EBA8F74-C7C1-4B7A-802F-F4B18EE71BD9}" srcOrd="0" destOrd="0" presId="urn:microsoft.com/office/officeart/2005/8/layout/process1"/>
    <dgm:cxn modelId="{1673381D-1F08-46D9-BEA2-ED1D42FAA432}" type="presParOf" srcId="{35D4AE2C-5786-4715-AC26-3F5C6B23C48E}" destId="{9B75D31E-DB30-4DE2-9CC8-C735CDF1A813}" srcOrd="0" destOrd="0" presId="urn:microsoft.com/office/officeart/2005/8/layout/process1"/>
    <dgm:cxn modelId="{D8FECA3F-58FF-4B4B-BA88-58D323ED9FAF}" type="presParOf" srcId="{35D4AE2C-5786-4715-AC26-3F5C6B23C48E}" destId="{E950027D-5976-4FD1-A02D-DFEDD4E455FE}" srcOrd="1" destOrd="0" presId="urn:microsoft.com/office/officeart/2005/8/layout/process1"/>
    <dgm:cxn modelId="{2C1598B4-A5D0-4EEB-B979-199EB728DA8C}" type="presParOf" srcId="{E950027D-5976-4FD1-A02D-DFEDD4E455FE}" destId="{E987878D-8C74-4827-8A76-DB2D3A07BBBE}" srcOrd="0" destOrd="0" presId="urn:microsoft.com/office/officeart/2005/8/layout/process1"/>
    <dgm:cxn modelId="{E05AF216-5F92-48F8-9E1C-88645EF517C6}" type="presParOf" srcId="{35D4AE2C-5786-4715-AC26-3F5C6B23C48E}" destId="{6EBA8F74-C7C1-4B7A-802F-F4B18EE71BD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AF3D55-E7B1-4035-98F0-F536BE5CC752}" type="doc">
      <dgm:prSet loTypeId="urn:microsoft.com/office/officeart/2005/8/layout/pyramid1" loCatId="pyramid" qsTypeId="urn:microsoft.com/office/officeart/2005/8/quickstyle/simple1" qsCatId="simple" csTypeId="urn:microsoft.com/office/officeart/2005/8/colors/accent2_5" csCatId="accent2" phldr="1"/>
      <dgm:spPr/>
    </dgm:pt>
    <dgm:pt modelId="{376A7CBB-45EA-4B9C-8F06-61FA7DE2C056}">
      <dgm:prSet phldrT="[Text]"/>
      <dgm:spPr/>
      <dgm:t>
        <a:bodyPr/>
        <a:lstStyle/>
        <a:p>
          <a:r>
            <a:rPr lang="sv-SE" dirty="0"/>
            <a:t>IMPACT</a:t>
          </a:r>
        </a:p>
      </dgm:t>
    </dgm:pt>
    <dgm:pt modelId="{2EAEA36D-3A52-4FCD-ADB3-593D87595C5F}" type="parTrans" cxnId="{A037CB08-491A-42CB-9C06-619D2D90F84E}">
      <dgm:prSet/>
      <dgm:spPr/>
      <dgm:t>
        <a:bodyPr/>
        <a:lstStyle/>
        <a:p>
          <a:endParaRPr lang="sv-SE"/>
        </a:p>
      </dgm:t>
    </dgm:pt>
    <dgm:pt modelId="{78D32016-3765-4846-96E9-DF7B118FC60D}" type="sibTrans" cxnId="{A037CB08-491A-42CB-9C06-619D2D90F84E}">
      <dgm:prSet/>
      <dgm:spPr/>
      <dgm:t>
        <a:bodyPr/>
        <a:lstStyle/>
        <a:p>
          <a:endParaRPr lang="sv-SE"/>
        </a:p>
      </dgm:t>
    </dgm:pt>
    <dgm:pt modelId="{C4CB99C6-59D6-41BD-B401-C86FCE4D4600}">
      <dgm:prSet phldrT="[Text]"/>
      <dgm:spPr/>
      <dgm:t>
        <a:bodyPr/>
        <a:lstStyle/>
        <a:p>
          <a:r>
            <a:rPr lang="sv-SE" dirty="0"/>
            <a:t>OUTCOME</a:t>
          </a:r>
        </a:p>
      </dgm:t>
    </dgm:pt>
    <dgm:pt modelId="{B97E2494-4980-4F8D-BDB1-5855638A4FE1}" type="parTrans" cxnId="{ECFCA1B5-030B-4018-9C85-36F4FE6F0B7A}">
      <dgm:prSet/>
      <dgm:spPr/>
      <dgm:t>
        <a:bodyPr/>
        <a:lstStyle/>
        <a:p>
          <a:endParaRPr lang="sv-SE"/>
        </a:p>
      </dgm:t>
    </dgm:pt>
    <dgm:pt modelId="{D4507FBA-425A-4439-8CA6-B0D5D6FA7C28}" type="sibTrans" cxnId="{ECFCA1B5-030B-4018-9C85-36F4FE6F0B7A}">
      <dgm:prSet/>
      <dgm:spPr/>
      <dgm:t>
        <a:bodyPr/>
        <a:lstStyle/>
        <a:p>
          <a:endParaRPr lang="sv-SE"/>
        </a:p>
      </dgm:t>
    </dgm:pt>
    <dgm:pt modelId="{4D9A2165-2285-4566-9C59-EF42AFBD7F38}">
      <dgm:prSet phldrT="[Text]"/>
      <dgm:spPr/>
      <dgm:t>
        <a:bodyPr/>
        <a:lstStyle/>
        <a:p>
          <a:r>
            <a:rPr lang="sv-SE" dirty="0"/>
            <a:t>INPUT</a:t>
          </a:r>
        </a:p>
      </dgm:t>
    </dgm:pt>
    <dgm:pt modelId="{ED03B72B-BF90-4AD9-825F-9DB874D09169}" type="parTrans" cxnId="{4D3A8C70-C00B-4F0D-BB7E-AB0183080B3A}">
      <dgm:prSet/>
      <dgm:spPr/>
      <dgm:t>
        <a:bodyPr/>
        <a:lstStyle/>
        <a:p>
          <a:endParaRPr lang="sv-SE"/>
        </a:p>
      </dgm:t>
    </dgm:pt>
    <dgm:pt modelId="{F5296874-8B16-4EE7-93EB-084D099E3953}" type="sibTrans" cxnId="{4D3A8C70-C00B-4F0D-BB7E-AB0183080B3A}">
      <dgm:prSet/>
      <dgm:spPr/>
      <dgm:t>
        <a:bodyPr/>
        <a:lstStyle/>
        <a:p>
          <a:endParaRPr lang="sv-SE"/>
        </a:p>
      </dgm:t>
    </dgm:pt>
    <dgm:pt modelId="{2233BB53-6B66-47A9-B37A-81C688548AE9}">
      <dgm:prSet/>
      <dgm:spPr/>
      <dgm:t>
        <a:bodyPr/>
        <a:lstStyle/>
        <a:p>
          <a:r>
            <a:rPr lang="sv-SE" dirty="0"/>
            <a:t>ACTIVITY</a:t>
          </a:r>
        </a:p>
      </dgm:t>
    </dgm:pt>
    <dgm:pt modelId="{39E692E3-9F44-4E29-86BA-B6FAADCBFF51}" type="parTrans" cxnId="{FC206EEB-22DD-43D7-BB74-3801B5EF3C39}">
      <dgm:prSet/>
      <dgm:spPr/>
      <dgm:t>
        <a:bodyPr/>
        <a:lstStyle/>
        <a:p>
          <a:endParaRPr lang="sv-SE"/>
        </a:p>
      </dgm:t>
    </dgm:pt>
    <dgm:pt modelId="{15599443-C886-4D9D-BBC3-C3635105A28B}" type="sibTrans" cxnId="{FC206EEB-22DD-43D7-BB74-3801B5EF3C39}">
      <dgm:prSet/>
      <dgm:spPr/>
      <dgm:t>
        <a:bodyPr/>
        <a:lstStyle/>
        <a:p>
          <a:endParaRPr lang="sv-SE"/>
        </a:p>
      </dgm:t>
    </dgm:pt>
    <dgm:pt modelId="{F2D5266E-56CC-4FE6-ACFC-63DFE232AD81}">
      <dgm:prSet/>
      <dgm:spPr/>
      <dgm:t>
        <a:bodyPr/>
        <a:lstStyle/>
        <a:p>
          <a:r>
            <a:rPr lang="sv-SE" dirty="0"/>
            <a:t>OUTPUT</a:t>
          </a:r>
        </a:p>
      </dgm:t>
    </dgm:pt>
    <dgm:pt modelId="{FFB70BCD-EAFA-48D0-B8C8-17C12B8A3985}" type="parTrans" cxnId="{EBC72F48-08D7-4BCF-8DA3-CA6C24D04B39}">
      <dgm:prSet/>
      <dgm:spPr/>
      <dgm:t>
        <a:bodyPr/>
        <a:lstStyle/>
        <a:p>
          <a:endParaRPr lang="sv-SE"/>
        </a:p>
      </dgm:t>
    </dgm:pt>
    <dgm:pt modelId="{3D9F91B1-264A-4D72-A1D5-1C3F805921C7}" type="sibTrans" cxnId="{EBC72F48-08D7-4BCF-8DA3-CA6C24D04B39}">
      <dgm:prSet/>
      <dgm:spPr/>
      <dgm:t>
        <a:bodyPr/>
        <a:lstStyle/>
        <a:p>
          <a:endParaRPr lang="sv-SE"/>
        </a:p>
      </dgm:t>
    </dgm:pt>
    <dgm:pt modelId="{A5B999C5-C16E-47F9-9D25-3D1FBD21F5FA}" type="pres">
      <dgm:prSet presAssocID="{85AF3D55-E7B1-4035-98F0-F536BE5CC752}" presName="Name0" presStyleCnt="0">
        <dgm:presLayoutVars>
          <dgm:dir/>
          <dgm:animLvl val="lvl"/>
          <dgm:resizeHandles val="exact"/>
        </dgm:presLayoutVars>
      </dgm:prSet>
      <dgm:spPr/>
    </dgm:pt>
    <dgm:pt modelId="{9F3EEFBF-1B9F-4706-B4B9-812B09D1FDAE}" type="pres">
      <dgm:prSet presAssocID="{376A7CBB-45EA-4B9C-8F06-61FA7DE2C056}" presName="Name8" presStyleCnt="0"/>
      <dgm:spPr/>
    </dgm:pt>
    <dgm:pt modelId="{5B7A025C-C27C-4FB5-8D72-F351D4DEF946}" type="pres">
      <dgm:prSet presAssocID="{376A7CBB-45EA-4B9C-8F06-61FA7DE2C056}" presName="level" presStyleLbl="node1" presStyleIdx="0" presStyleCnt="5">
        <dgm:presLayoutVars>
          <dgm:chMax val="1"/>
          <dgm:bulletEnabled val="1"/>
        </dgm:presLayoutVars>
      </dgm:prSet>
      <dgm:spPr/>
    </dgm:pt>
    <dgm:pt modelId="{97380EFC-E6AE-4C1E-8C70-62306423CBF0}" type="pres">
      <dgm:prSet presAssocID="{376A7CBB-45EA-4B9C-8F06-61FA7DE2C05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73EEC59-E38F-435D-A36A-2AB972C13675}" type="pres">
      <dgm:prSet presAssocID="{C4CB99C6-59D6-41BD-B401-C86FCE4D4600}" presName="Name8" presStyleCnt="0"/>
      <dgm:spPr/>
    </dgm:pt>
    <dgm:pt modelId="{B8E6CE54-55EA-4AFB-BAD7-10340B88C520}" type="pres">
      <dgm:prSet presAssocID="{C4CB99C6-59D6-41BD-B401-C86FCE4D4600}" presName="level" presStyleLbl="node1" presStyleIdx="1" presStyleCnt="5">
        <dgm:presLayoutVars>
          <dgm:chMax val="1"/>
          <dgm:bulletEnabled val="1"/>
        </dgm:presLayoutVars>
      </dgm:prSet>
      <dgm:spPr/>
    </dgm:pt>
    <dgm:pt modelId="{AA51631C-059A-4546-AB8F-E50F573389E2}" type="pres">
      <dgm:prSet presAssocID="{C4CB99C6-59D6-41BD-B401-C86FCE4D460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08420D8-E3CB-473C-BD8B-FAC46897B210}" type="pres">
      <dgm:prSet presAssocID="{F2D5266E-56CC-4FE6-ACFC-63DFE232AD81}" presName="Name8" presStyleCnt="0"/>
      <dgm:spPr/>
    </dgm:pt>
    <dgm:pt modelId="{E15CAA1B-7207-42B4-8BAB-580441E42B77}" type="pres">
      <dgm:prSet presAssocID="{F2D5266E-56CC-4FE6-ACFC-63DFE232AD81}" presName="level" presStyleLbl="node1" presStyleIdx="2" presStyleCnt="5">
        <dgm:presLayoutVars>
          <dgm:chMax val="1"/>
          <dgm:bulletEnabled val="1"/>
        </dgm:presLayoutVars>
      </dgm:prSet>
      <dgm:spPr/>
    </dgm:pt>
    <dgm:pt modelId="{3E87E0EE-4AE9-463E-84C1-4520D52DC382}" type="pres">
      <dgm:prSet presAssocID="{F2D5266E-56CC-4FE6-ACFC-63DFE232AD8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4181761-1490-4D1F-980D-0F0AE3C7E967}" type="pres">
      <dgm:prSet presAssocID="{2233BB53-6B66-47A9-B37A-81C688548AE9}" presName="Name8" presStyleCnt="0"/>
      <dgm:spPr/>
    </dgm:pt>
    <dgm:pt modelId="{39852E15-4DEF-44B7-8CC9-852AE3AB82FE}" type="pres">
      <dgm:prSet presAssocID="{2233BB53-6B66-47A9-B37A-81C688548AE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9CB764F-CFF1-4799-BE72-9831B3556C21}" type="pres">
      <dgm:prSet presAssocID="{2233BB53-6B66-47A9-B37A-81C688548A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79DC5D5-C724-49C5-8C77-3EA69127CAD2}" type="pres">
      <dgm:prSet presAssocID="{4D9A2165-2285-4566-9C59-EF42AFBD7F38}" presName="Name8" presStyleCnt="0"/>
      <dgm:spPr/>
    </dgm:pt>
    <dgm:pt modelId="{3815DB61-0C5E-4AB3-AF39-3FC242C2806B}" type="pres">
      <dgm:prSet presAssocID="{4D9A2165-2285-4566-9C59-EF42AFBD7F38}" presName="level" presStyleLbl="node1" presStyleIdx="4" presStyleCnt="5">
        <dgm:presLayoutVars>
          <dgm:chMax val="1"/>
          <dgm:bulletEnabled val="1"/>
        </dgm:presLayoutVars>
      </dgm:prSet>
      <dgm:spPr/>
    </dgm:pt>
    <dgm:pt modelId="{2D31D759-444F-4C96-8475-419E877C0683}" type="pres">
      <dgm:prSet presAssocID="{4D9A2165-2285-4566-9C59-EF42AFBD7F3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037CB08-491A-42CB-9C06-619D2D90F84E}" srcId="{85AF3D55-E7B1-4035-98F0-F536BE5CC752}" destId="{376A7CBB-45EA-4B9C-8F06-61FA7DE2C056}" srcOrd="0" destOrd="0" parTransId="{2EAEA36D-3A52-4FCD-ADB3-593D87595C5F}" sibTransId="{78D32016-3765-4846-96E9-DF7B118FC60D}"/>
    <dgm:cxn modelId="{FC75E026-1AA6-4F78-A1E0-485DD36F3926}" type="presOf" srcId="{85AF3D55-E7B1-4035-98F0-F536BE5CC752}" destId="{A5B999C5-C16E-47F9-9D25-3D1FBD21F5FA}" srcOrd="0" destOrd="0" presId="urn:microsoft.com/office/officeart/2005/8/layout/pyramid1"/>
    <dgm:cxn modelId="{EBC72F48-08D7-4BCF-8DA3-CA6C24D04B39}" srcId="{85AF3D55-E7B1-4035-98F0-F536BE5CC752}" destId="{F2D5266E-56CC-4FE6-ACFC-63DFE232AD81}" srcOrd="2" destOrd="0" parTransId="{FFB70BCD-EAFA-48D0-B8C8-17C12B8A3985}" sibTransId="{3D9F91B1-264A-4D72-A1D5-1C3F805921C7}"/>
    <dgm:cxn modelId="{CE53AA4F-045D-40D1-8409-C2CBE2797BE7}" type="presOf" srcId="{C4CB99C6-59D6-41BD-B401-C86FCE4D4600}" destId="{B8E6CE54-55EA-4AFB-BAD7-10340B88C520}" srcOrd="0" destOrd="0" presId="urn:microsoft.com/office/officeart/2005/8/layout/pyramid1"/>
    <dgm:cxn modelId="{4D3A8C70-C00B-4F0D-BB7E-AB0183080B3A}" srcId="{85AF3D55-E7B1-4035-98F0-F536BE5CC752}" destId="{4D9A2165-2285-4566-9C59-EF42AFBD7F38}" srcOrd="4" destOrd="0" parTransId="{ED03B72B-BF90-4AD9-825F-9DB874D09169}" sibTransId="{F5296874-8B16-4EE7-93EB-084D099E3953}"/>
    <dgm:cxn modelId="{E69A0E79-B03B-45B4-8E38-3CE366815B1C}" type="presOf" srcId="{2233BB53-6B66-47A9-B37A-81C688548AE9}" destId="{39852E15-4DEF-44B7-8CC9-852AE3AB82FE}" srcOrd="0" destOrd="0" presId="urn:microsoft.com/office/officeart/2005/8/layout/pyramid1"/>
    <dgm:cxn modelId="{CA2BB391-ED77-4691-A1D5-700B4F97A45E}" type="presOf" srcId="{4D9A2165-2285-4566-9C59-EF42AFBD7F38}" destId="{3815DB61-0C5E-4AB3-AF39-3FC242C2806B}" srcOrd="0" destOrd="0" presId="urn:microsoft.com/office/officeart/2005/8/layout/pyramid1"/>
    <dgm:cxn modelId="{832805A1-0E30-4769-9089-F9601AF82F56}" type="presOf" srcId="{2233BB53-6B66-47A9-B37A-81C688548AE9}" destId="{49CB764F-CFF1-4799-BE72-9831B3556C21}" srcOrd="1" destOrd="0" presId="urn:microsoft.com/office/officeart/2005/8/layout/pyramid1"/>
    <dgm:cxn modelId="{7DF29AA7-5EF6-40DE-B24D-13BEC80B1D4F}" type="presOf" srcId="{376A7CBB-45EA-4B9C-8F06-61FA7DE2C056}" destId="{5B7A025C-C27C-4FB5-8D72-F351D4DEF946}" srcOrd="0" destOrd="0" presId="urn:microsoft.com/office/officeart/2005/8/layout/pyramid1"/>
    <dgm:cxn modelId="{ECFCA1B5-030B-4018-9C85-36F4FE6F0B7A}" srcId="{85AF3D55-E7B1-4035-98F0-F536BE5CC752}" destId="{C4CB99C6-59D6-41BD-B401-C86FCE4D4600}" srcOrd="1" destOrd="0" parTransId="{B97E2494-4980-4F8D-BDB1-5855638A4FE1}" sibTransId="{D4507FBA-425A-4439-8CA6-B0D5D6FA7C28}"/>
    <dgm:cxn modelId="{8629FFC4-16FC-4D9A-9B64-E0A54FC2EEF8}" type="presOf" srcId="{F2D5266E-56CC-4FE6-ACFC-63DFE232AD81}" destId="{3E87E0EE-4AE9-463E-84C1-4520D52DC382}" srcOrd="1" destOrd="0" presId="urn:microsoft.com/office/officeart/2005/8/layout/pyramid1"/>
    <dgm:cxn modelId="{22AAD1CF-764D-4068-B8BE-35662FB8766F}" type="presOf" srcId="{4D9A2165-2285-4566-9C59-EF42AFBD7F38}" destId="{2D31D759-444F-4C96-8475-419E877C0683}" srcOrd="1" destOrd="0" presId="urn:microsoft.com/office/officeart/2005/8/layout/pyramid1"/>
    <dgm:cxn modelId="{76A99CD7-34E6-4D26-8B60-0646C7D97EB6}" type="presOf" srcId="{F2D5266E-56CC-4FE6-ACFC-63DFE232AD81}" destId="{E15CAA1B-7207-42B4-8BAB-580441E42B77}" srcOrd="0" destOrd="0" presId="urn:microsoft.com/office/officeart/2005/8/layout/pyramid1"/>
    <dgm:cxn modelId="{FC206EEB-22DD-43D7-BB74-3801B5EF3C39}" srcId="{85AF3D55-E7B1-4035-98F0-F536BE5CC752}" destId="{2233BB53-6B66-47A9-B37A-81C688548AE9}" srcOrd="3" destOrd="0" parTransId="{39E692E3-9F44-4E29-86BA-B6FAADCBFF51}" sibTransId="{15599443-C886-4D9D-BBC3-C3635105A28B}"/>
    <dgm:cxn modelId="{BC218AFC-5203-4235-8762-E06987DE8457}" type="presOf" srcId="{376A7CBB-45EA-4B9C-8F06-61FA7DE2C056}" destId="{97380EFC-E6AE-4C1E-8C70-62306423CBF0}" srcOrd="1" destOrd="0" presId="urn:microsoft.com/office/officeart/2005/8/layout/pyramid1"/>
    <dgm:cxn modelId="{7F2762FF-FA3D-423F-AAF3-E929CD4395AA}" type="presOf" srcId="{C4CB99C6-59D6-41BD-B401-C86FCE4D4600}" destId="{AA51631C-059A-4546-AB8F-E50F573389E2}" srcOrd="1" destOrd="0" presId="urn:microsoft.com/office/officeart/2005/8/layout/pyramid1"/>
    <dgm:cxn modelId="{6462811C-0D06-419C-A4CC-E85C5FB439F9}" type="presParOf" srcId="{A5B999C5-C16E-47F9-9D25-3D1FBD21F5FA}" destId="{9F3EEFBF-1B9F-4706-B4B9-812B09D1FDAE}" srcOrd="0" destOrd="0" presId="urn:microsoft.com/office/officeart/2005/8/layout/pyramid1"/>
    <dgm:cxn modelId="{EE643A32-814A-448D-8911-70FD6209B42E}" type="presParOf" srcId="{9F3EEFBF-1B9F-4706-B4B9-812B09D1FDAE}" destId="{5B7A025C-C27C-4FB5-8D72-F351D4DEF946}" srcOrd="0" destOrd="0" presId="urn:microsoft.com/office/officeart/2005/8/layout/pyramid1"/>
    <dgm:cxn modelId="{D79051AD-AEAE-44E8-91C1-2A280F25ABA4}" type="presParOf" srcId="{9F3EEFBF-1B9F-4706-B4B9-812B09D1FDAE}" destId="{97380EFC-E6AE-4C1E-8C70-62306423CBF0}" srcOrd="1" destOrd="0" presId="urn:microsoft.com/office/officeart/2005/8/layout/pyramid1"/>
    <dgm:cxn modelId="{09FAB876-8113-4096-A571-8913201FCA38}" type="presParOf" srcId="{A5B999C5-C16E-47F9-9D25-3D1FBD21F5FA}" destId="{E73EEC59-E38F-435D-A36A-2AB972C13675}" srcOrd="1" destOrd="0" presId="urn:microsoft.com/office/officeart/2005/8/layout/pyramid1"/>
    <dgm:cxn modelId="{1FC66585-B3C7-4436-BE04-E561EFC55182}" type="presParOf" srcId="{E73EEC59-E38F-435D-A36A-2AB972C13675}" destId="{B8E6CE54-55EA-4AFB-BAD7-10340B88C520}" srcOrd="0" destOrd="0" presId="urn:microsoft.com/office/officeart/2005/8/layout/pyramid1"/>
    <dgm:cxn modelId="{FD4DEE0E-DA19-4517-AA2A-8754BD2A6658}" type="presParOf" srcId="{E73EEC59-E38F-435D-A36A-2AB972C13675}" destId="{AA51631C-059A-4546-AB8F-E50F573389E2}" srcOrd="1" destOrd="0" presId="urn:microsoft.com/office/officeart/2005/8/layout/pyramid1"/>
    <dgm:cxn modelId="{5D7B7B65-8AAE-4E07-8510-248CE8668BA8}" type="presParOf" srcId="{A5B999C5-C16E-47F9-9D25-3D1FBD21F5FA}" destId="{F08420D8-E3CB-473C-BD8B-FAC46897B210}" srcOrd="2" destOrd="0" presId="urn:microsoft.com/office/officeart/2005/8/layout/pyramid1"/>
    <dgm:cxn modelId="{802EDA1F-9CA0-4EFF-882F-5EA48303DAA5}" type="presParOf" srcId="{F08420D8-E3CB-473C-BD8B-FAC46897B210}" destId="{E15CAA1B-7207-42B4-8BAB-580441E42B77}" srcOrd="0" destOrd="0" presId="urn:microsoft.com/office/officeart/2005/8/layout/pyramid1"/>
    <dgm:cxn modelId="{6E2561CF-79CA-4E26-BDDE-FA2802828612}" type="presParOf" srcId="{F08420D8-E3CB-473C-BD8B-FAC46897B210}" destId="{3E87E0EE-4AE9-463E-84C1-4520D52DC382}" srcOrd="1" destOrd="0" presId="urn:microsoft.com/office/officeart/2005/8/layout/pyramid1"/>
    <dgm:cxn modelId="{31DA1DBB-903C-49C7-9B21-7B318CC7170E}" type="presParOf" srcId="{A5B999C5-C16E-47F9-9D25-3D1FBD21F5FA}" destId="{84181761-1490-4D1F-980D-0F0AE3C7E967}" srcOrd="3" destOrd="0" presId="urn:microsoft.com/office/officeart/2005/8/layout/pyramid1"/>
    <dgm:cxn modelId="{C115024F-322A-4824-BC8E-FB5C80865FE1}" type="presParOf" srcId="{84181761-1490-4D1F-980D-0F0AE3C7E967}" destId="{39852E15-4DEF-44B7-8CC9-852AE3AB82FE}" srcOrd="0" destOrd="0" presId="urn:microsoft.com/office/officeart/2005/8/layout/pyramid1"/>
    <dgm:cxn modelId="{D305F1A9-57E8-41ED-BB85-A5AA514E57CE}" type="presParOf" srcId="{84181761-1490-4D1F-980D-0F0AE3C7E967}" destId="{49CB764F-CFF1-4799-BE72-9831B3556C21}" srcOrd="1" destOrd="0" presId="urn:microsoft.com/office/officeart/2005/8/layout/pyramid1"/>
    <dgm:cxn modelId="{F0B85983-C27C-46CD-BD33-AC98A8B2EC47}" type="presParOf" srcId="{A5B999C5-C16E-47F9-9D25-3D1FBD21F5FA}" destId="{279DC5D5-C724-49C5-8C77-3EA69127CAD2}" srcOrd="4" destOrd="0" presId="urn:microsoft.com/office/officeart/2005/8/layout/pyramid1"/>
    <dgm:cxn modelId="{4F4C9C28-3855-4CDA-A366-C8F0DCCC0EC1}" type="presParOf" srcId="{279DC5D5-C724-49C5-8C77-3EA69127CAD2}" destId="{3815DB61-0C5E-4AB3-AF39-3FC242C2806B}" srcOrd="0" destOrd="0" presId="urn:microsoft.com/office/officeart/2005/8/layout/pyramid1"/>
    <dgm:cxn modelId="{79244D44-9205-4537-8A45-107D81DC4492}" type="presParOf" srcId="{279DC5D5-C724-49C5-8C77-3EA69127CAD2}" destId="{2D31D759-444F-4C96-8475-419E877C068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4B235D-DE74-46F6-9947-E05AA7AFB310}">
      <dsp:nvSpPr>
        <dsp:cNvPr id="0" name=""/>
        <dsp:cNvSpPr/>
      </dsp:nvSpPr>
      <dsp:spPr>
        <a:xfrm>
          <a:off x="2007922" y="-100027"/>
          <a:ext cx="3571908" cy="30709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500" kern="1200" dirty="0"/>
            <a:t>LFA/GOPP</a:t>
          </a:r>
        </a:p>
      </dsp:txBody>
      <dsp:txXfrm>
        <a:off x="2420065" y="313371"/>
        <a:ext cx="2747621" cy="974440"/>
      </dsp:txXfrm>
    </dsp:sp>
    <dsp:sp modelId="{5468476B-85EB-4D24-82D5-CE33F51B3266}">
      <dsp:nvSpPr>
        <dsp:cNvPr id="0" name=""/>
        <dsp:cNvSpPr/>
      </dsp:nvSpPr>
      <dsp:spPr>
        <a:xfrm>
          <a:off x="3019381" y="1265597"/>
          <a:ext cx="3630933" cy="23535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noProof="0" dirty="0"/>
            <a:t>Monitoring systems: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noProof="0" dirty="0"/>
            <a:t>-In the field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noProof="0" dirty="0"/>
            <a:t>-Auto-monitoring (internal reflection)</a:t>
          </a:r>
        </a:p>
      </dsp:txBody>
      <dsp:txXfrm>
        <a:off x="4974499" y="1537155"/>
        <a:ext cx="1396513" cy="1810385"/>
      </dsp:txXfrm>
    </dsp:sp>
    <dsp:sp modelId="{6D0B25A9-1A86-40D5-81A8-D269C3E6B1EE}">
      <dsp:nvSpPr>
        <dsp:cNvPr id="0" name=""/>
        <dsp:cNvSpPr/>
      </dsp:nvSpPr>
      <dsp:spPr>
        <a:xfrm>
          <a:off x="2248626" y="2306568"/>
          <a:ext cx="3090499" cy="23535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000" kern="1200" dirty="0"/>
            <a:t>Management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000" kern="1200" dirty="0"/>
            <a:t>Change management, adaptive management</a:t>
          </a:r>
        </a:p>
      </dsp:txBody>
      <dsp:txXfrm>
        <a:off x="2605222" y="3596468"/>
        <a:ext cx="2377307" cy="746783"/>
      </dsp:txXfrm>
    </dsp:sp>
    <dsp:sp modelId="{E339493E-D602-4258-A23B-753ABA2FCBDD}">
      <dsp:nvSpPr>
        <dsp:cNvPr id="0" name=""/>
        <dsp:cNvSpPr/>
      </dsp:nvSpPr>
      <dsp:spPr>
        <a:xfrm>
          <a:off x="1195711" y="1257289"/>
          <a:ext cx="2347240" cy="23535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500" kern="1200" dirty="0"/>
            <a:t>OM</a:t>
          </a:r>
        </a:p>
      </dsp:txBody>
      <dsp:txXfrm>
        <a:off x="1376268" y="1528847"/>
        <a:ext cx="902784" cy="1810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5D31E-DB30-4DE2-9CC8-C735CDF1A813}">
      <dsp:nvSpPr>
        <dsp:cNvPr id="0" name=""/>
        <dsp:cNvSpPr/>
      </dsp:nvSpPr>
      <dsp:spPr>
        <a:xfrm>
          <a:off x="1479" y="705139"/>
          <a:ext cx="3155207" cy="18931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600" b="0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Purpose</a:t>
          </a:r>
          <a:endParaRPr lang="sv-SE" sz="3600" b="0" kern="120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2800" b="0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What</a:t>
          </a:r>
          <a:r>
            <a:rPr lang="sv-SE" sz="2800" b="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is to be different?</a:t>
          </a:r>
        </a:p>
      </dsp:txBody>
      <dsp:txXfrm>
        <a:off x="56927" y="760587"/>
        <a:ext cx="3044311" cy="1782228"/>
      </dsp:txXfrm>
    </dsp:sp>
    <dsp:sp modelId="{E950027D-5976-4FD1-A02D-DFEDD4E455FE}">
      <dsp:nvSpPr>
        <dsp:cNvPr id="0" name=""/>
        <dsp:cNvSpPr/>
      </dsp:nvSpPr>
      <dsp:spPr>
        <a:xfrm>
          <a:off x="3100539" y="1260456"/>
          <a:ext cx="1285613" cy="78249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2900" kern="1200"/>
        </a:p>
      </dsp:txBody>
      <dsp:txXfrm>
        <a:off x="3100539" y="1416954"/>
        <a:ext cx="1050866" cy="469495"/>
      </dsp:txXfrm>
    </dsp:sp>
    <dsp:sp modelId="{6EBA8F74-C7C1-4B7A-802F-F4B18EE71BD9}">
      <dsp:nvSpPr>
        <dsp:cNvPr id="0" name=""/>
        <dsp:cNvSpPr/>
      </dsp:nvSpPr>
      <dsp:spPr>
        <a:xfrm>
          <a:off x="4420249" y="705139"/>
          <a:ext cx="3155207" cy="18931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600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Baseline</a:t>
          </a:r>
          <a:endParaRPr lang="sv-SE" sz="3600" kern="120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2800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Where</a:t>
          </a:r>
          <a:r>
            <a:rPr lang="sv-SE" sz="280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are </a:t>
          </a:r>
          <a:r>
            <a:rPr lang="sv-SE" sz="2800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we</a:t>
          </a:r>
          <a:r>
            <a:rPr lang="sv-SE" sz="280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?</a:t>
          </a:r>
        </a:p>
      </dsp:txBody>
      <dsp:txXfrm>
        <a:off x="4475697" y="760587"/>
        <a:ext cx="3044311" cy="17822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A025C-C27C-4FB5-8D72-F351D4DEF946}">
      <dsp:nvSpPr>
        <dsp:cNvPr id="0" name=""/>
        <dsp:cNvSpPr/>
      </dsp:nvSpPr>
      <dsp:spPr>
        <a:xfrm>
          <a:off x="1916145" y="0"/>
          <a:ext cx="958072" cy="1129665"/>
        </a:xfrm>
        <a:prstGeom prst="trapezoid">
          <a:avLst>
            <a:gd name="adj" fmla="val 5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IMPACT</a:t>
          </a:r>
        </a:p>
      </dsp:txBody>
      <dsp:txXfrm>
        <a:off x="1916145" y="0"/>
        <a:ext cx="958072" cy="1129665"/>
      </dsp:txXfrm>
    </dsp:sp>
    <dsp:sp modelId="{B8E6CE54-55EA-4AFB-BAD7-10340B88C520}">
      <dsp:nvSpPr>
        <dsp:cNvPr id="0" name=""/>
        <dsp:cNvSpPr/>
      </dsp:nvSpPr>
      <dsp:spPr>
        <a:xfrm>
          <a:off x="1437109" y="1129665"/>
          <a:ext cx="1916145" cy="1129665"/>
        </a:xfrm>
        <a:prstGeom prst="trapezoid">
          <a:avLst>
            <a:gd name="adj" fmla="val 42405"/>
          </a:avLst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OUTCOME</a:t>
          </a:r>
        </a:p>
      </dsp:txBody>
      <dsp:txXfrm>
        <a:off x="1772434" y="1129665"/>
        <a:ext cx="1245494" cy="1129665"/>
      </dsp:txXfrm>
    </dsp:sp>
    <dsp:sp modelId="{E15CAA1B-7207-42B4-8BAB-580441E42B77}">
      <dsp:nvSpPr>
        <dsp:cNvPr id="0" name=""/>
        <dsp:cNvSpPr/>
      </dsp:nvSpPr>
      <dsp:spPr>
        <a:xfrm>
          <a:off x="958072" y="2259330"/>
          <a:ext cx="2874218" cy="1129665"/>
        </a:xfrm>
        <a:prstGeom prst="trapezoid">
          <a:avLst>
            <a:gd name="adj" fmla="val 42405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OUTPUT</a:t>
          </a:r>
        </a:p>
      </dsp:txBody>
      <dsp:txXfrm>
        <a:off x="1461061" y="2259330"/>
        <a:ext cx="1868241" cy="1129665"/>
      </dsp:txXfrm>
    </dsp:sp>
    <dsp:sp modelId="{39852E15-4DEF-44B7-8CC9-852AE3AB82FE}">
      <dsp:nvSpPr>
        <dsp:cNvPr id="0" name=""/>
        <dsp:cNvSpPr/>
      </dsp:nvSpPr>
      <dsp:spPr>
        <a:xfrm>
          <a:off x="479036" y="3388995"/>
          <a:ext cx="3832291" cy="1129665"/>
        </a:xfrm>
        <a:prstGeom prst="trapezoid">
          <a:avLst>
            <a:gd name="adj" fmla="val 42405"/>
          </a:avLst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ACTIVITY</a:t>
          </a:r>
        </a:p>
      </dsp:txBody>
      <dsp:txXfrm>
        <a:off x="1149687" y="3388995"/>
        <a:ext cx="2490989" cy="1129665"/>
      </dsp:txXfrm>
    </dsp:sp>
    <dsp:sp modelId="{3815DB61-0C5E-4AB3-AF39-3FC242C2806B}">
      <dsp:nvSpPr>
        <dsp:cNvPr id="0" name=""/>
        <dsp:cNvSpPr/>
      </dsp:nvSpPr>
      <dsp:spPr>
        <a:xfrm>
          <a:off x="0" y="4518660"/>
          <a:ext cx="4790364" cy="1129665"/>
        </a:xfrm>
        <a:prstGeom prst="trapezoid">
          <a:avLst>
            <a:gd name="adj" fmla="val 42405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INPUT</a:t>
          </a:r>
        </a:p>
      </dsp:txBody>
      <dsp:txXfrm>
        <a:off x="838313" y="4518660"/>
        <a:ext cx="3113736" cy="1129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DAB09-5DCB-844E-A6B0-0F32E81A9F89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s-ES_tradnl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4F037-97CD-C54E-AC64-880663B91959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205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79AB-3153-BC41-B4BB-6F558C14B76E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2487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D3957A1-4DD4-1B47-8B46-3AD9D9D4F048}" type="slidenum">
              <a:rPr lang="sv-SE" sz="1200">
                <a:latin typeface="Calibri" charset="0"/>
                <a:cs typeface="Arial" charset="0"/>
              </a:rPr>
              <a:pPr eaLnBrk="1" hangingPunct="1"/>
              <a:t>2</a:t>
            </a:fld>
            <a:endParaRPr lang="sv-SE" sz="1200">
              <a:latin typeface="Calibri" charset="0"/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v-SE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970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303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v-SE" dirty="0">
                <a:latin typeface="Calibri" charset="0"/>
              </a:rPr>
              <a:t>E</a:t>
            </a:r>
          </a:p>
          <a:p>
            <a:pPr>
              <a:spcBef>
                <a:spcPct val="0"/>
              </a:spcBef>
            </a:pPr>
            <a:r>
              <a:rPr lang="sv-SE" dirty="0">
                <a:latin typeface="Calibri" charset="0"/>
              </a:rPr>
              <a:t>Start ----------------x---- </a:t>
            </a:r>
            <a:r>
              <a:rPr lang="sv-SE" dirty="0" err="1">
                <a:latin typeface="Calibri" charset="0"/>
              </a:rPr>
              <a:t>instead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of</a:t>
            </a:r>
            <a:r>
              <a:rPr lang="sv-SE" dirty="0">
                <a:latin typeface="Calibri" charset="0"/>
              </a:rPr>
              <a:t> x-------------------- </a:t>
            </a:r>
            <a:r>
              <a:rPr lang="sv-SE" dirty="0" err="1">
                <a:latin typeface="Calibri" charset="0"/>
              </a:rPr>
              <a:t>What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results</a:t>
            </a:r>
            <a:r>
              <a:rPr lang="sv-SE" dirty="0">
                <a:latin typeface="Calibri" charset="0"/>
              </a:rPr>
              <a:t>/</a:t>
            </a:r>
            <a:r>
              <a:rPr lang="sv-SE" dirty="0" err="1">
                <a:latin typeface="Calibri" charset="0"/>
              </a:rPr>
              <a:t>effect</a:t>
            </a:r>
            <a:r>
              <a:rPr lang="sv-SE" dirty="0">
                <a:latin typeface="Calibri" charset="0"/>
              </a:rPr>
              <a:t> do </a:t>
            </a:r>
            <a:r>
              <a:rPr lang="sv-SE" dirty="0" err="1">
                <a:latin typeface="Calibri" charset="0"/>
              </a:rPr>
              <a:t>we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want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our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project</a:t>
            </a:r>
            <a:r>
              <a:rPr lang="sv-SE" dirty="0">
                <a:latin typeface="Calibri" charset="0"/>
              </a:rPr>
              <a:t> to </a:t>
            </a:r>
            <a:r>
              <a:rPr lang="sv-SE" dirty="0" err="1">
                <a:latin typeface="Calibri" charset="0"/>
              </a:rPr>
              <a:t>have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instead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of</a:t>
            </a:r>
            <a:r>
              <a:rPr lang="sv-SE" dirty="0">
                <a:latin typeface="Calibri" charset="0"/>
              </a:rPr>
              <a:t> </a:t>
            </a:r>
            <a:r>
              <a:rPr lang="ja-JP" altLang="sv-SE" dirty="0">
                <a:latin typeface="Calibri" charset="0"/>
              </a:rPr>
              <a:t>”</a:t>
            </a:r>
            <a:r>
              <a:rPr lang="sv-SE" dirty="0" err="1">
                <a:latin typeface="Calibri" charset="0"/>
              </a:rPr>
              <a:t>we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have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these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resources</a:t>
            </a:r>
            <a:r>
              <a:rPr lang="sv-SE" dirty="0">
                <a:latin typeface="Calibri" charset="0"/>
              </a:rPr>
              <a:t> and </a:t>
            </a:r>
            <a:r>
              <a:rPr lang="sv-SE" dirty="0" err="1">
                <a:latin typeface="Calibri" charset="0"/>
              </a:rPr>
              <a:t>want</a:t>
            </a:r>
            <a:r>
              <a:rPr lang="sv-SE" dirty="0">
                <a:latin typeface="Calibri" charset="0"/>
              </a:rPr>
              <a:t> to do </a:t>
            </a:r>
            <a:r>
              <a:rPr lang="sv-SE" dirty="0" err="1">
                <a:latin typeface="Calibri" charset="0"/>
              </a:rPr>
              <a:t>these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activities</a:t>
            </a:r>
            <a:r>
              <a:rPr lang="sv-SE" dirty="0">
                <a:latin typeface="Calibri" charset="0"/>
              </a:rPr>
              <a:t>, </a:t>
            </a:r>
            <a:r>
              <a:rPr lang="sv-SE" dirty="0" err="1">
                <a:latin typeface="Calibri" charset="0"/>
              </a:rPr>
              <a:t>where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can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we</a:t>
            </a:r>
            <a:r>
              <a:rPr lang="sv-SE" dirty="0">
                <a:latin typeface="Calibri" charset="0"/>
              </a:rPr>
              <a:t> go?</a:t>
            </a:r>
            <a:r>
              <a:rPr lang="ja-JP" altLang="sv-SE" dirty="0">
                <a:latin typeface="Calibri" charset="0"/>
              </a:rPr>
              <a:t>”</a:t>
            </a:r>
            <a:endParaRPr lang="sv-SE" dirty="0">
              <a:latin typeface="Calibri" charset="0"/>
            </a:endParaRPr>
          </a:p>
          <a:p>
            <a:pPr>
              <a:spcBef>
                <a:spcPct val="0"/>
              </a:spcBef>
            </a:pPr>
            <a:r>
              <a:rPr lang="sv-SE" dirty="0">
                <a:latin typeface="Calibri" charset="0"/>
              </a:rPr>
              <a:t>Monitor </a:t>
            </a:r>
            <a:r>
              <a:rPr lang="sv-SE" dirty="0" err="1">
                <a:latin typeface="Calibri" charset="0"/>
              </a:rPr>
              <a:t>during</a:t>
            </a:r>
            <a:r>
              <a:rPr lang="sv-SE" dirty="0">
                <a:latin typeface="Calibri" charset="0"/>
              </a:rPr>
              <a:t> the </a:t>
            </a:r>
            <a:r>
              <a:rPr lang="sv-SE" dirty="0" err="1">
                <a:latin typeface="Calibri" charset="0"/>
              </a:rPr>
              <a:t>whole</a:t>
            </a:r>
            <a:r>
              <a:rPr lang="sv-SE" dirty="0">
                <a:latin typeface="Calibri" charset="0"/>
              </a:rPr>
              <a:t> process in order to get the </a:t>
            </a:r>
            <a:r>
              <a:rPr lang="sv-SE" dirty="0" err="1">
                <a:latin typeface="Calibri" charset="0"/>
              </a:rPr>
              <a:t>result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we</a:t>
            </a:r>
            <a:r>
              <a:rPr lang="sv-SE" dirty="0">
                <a:latin typeface="Calibri" charset="0"/>
              </a:rPr>
              <a:t> </a:t>
            </a:r>
            <a:r>
              <a:rPr lang="sv-SE" dirty="0" err="1">
                <a:latin typeface="Calibri" charset="0"/>
              </a:rPr>
              <a:t>want</a:t>
            </a:r>
            <a:r>
              <a:rPr lang="sv-SE" dirty="0">
                <a:latin typeface="Calibri" charset="0"/>
              </a:rPr>
              <a:t>.</a:t>
            </a:r>
          </a:p>
        </p:txBody>
      </p:sp>
      <p:sp>
        <p:nvSpPr>
          <p:cNvPr id="27652" name="Platshållare för sidfot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sv-SE" sz="1200"/>
          </a:p>
        </p:txBody>
      </p:sp>
      <p:sp>
        <p:nvSpPr>
          <p:cNvPr id="27653" name="Platshållare för bildnumm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D27E8B3-04D3-7942-9EC4-E7BB6F169885}" type="slidenum">
              <a:rPr lang="sv-SE" sz="1200"/>
              <a:pPr eaLnBrk="1" hangingPunct="1"/>
              <a:t>7</a:t>
            </a:fld>
            <a:endParaRPr lang="sv-SE" sz="1200"/>
          </a:p>
        </p:txBody>
      </p:sp>
    </p:spTree>
    <p:extLst>
      <p:ext uri="{BB962C8B-B14F-4D97-AF65-F5344CB8AC3E}">
        <p14:creationId xmlns:p14="http://schemas.microsoft.com/office/powerpoint/2010/main" val="548469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6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9507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407843-43B4-8344-B891-966DDBFEF3CE}" type="slidenum">
              <a:rPr lang="sv-SE" sz="1200">
                <a:latin typeface="Calibri" charset="0"/>
                <a:cs typeface="Arial" charset="0"/>
              </a:rPr>
              <a:pPr eaLnBrk="1" hangingPunct="1"/>
              <a:t>10</a:t>
            </a:fld>
            <a:endParaRPr lang="sv-SE" sz="120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91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v-SE">
                <a:latin typeface="Calibri" charset="0"/>
              </a:rPr>
              <a:t>E</a:t>
            </a:r>
          </a:p>
          <a:p>
            <a:pPr>
              <a:spcBef>
                <a:spcPct val="0"/>
              </a:spcBef>
            </a:pPr>
            <a:r>
              <a:rPr lang="sv-SE">
                <a:latin typeface="Calibri" charset="0"/>
              </a:rPr>
              <a:t>Start with outcome!</a:t>
            </a:r>
          </a:p>
        </p:txBody>
      </p:sp>
      <p:sp>
        <p:nvSpPr>
          <p:cNvPr id="31748" name="Platshållare för sidfot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sv-SE" sz="1200"/>
          </a:p>
        </p:txBody>
      </p:sp>
      <p:sp>
        <p:nvSpPr>
          <p:cNvPr id="31749" name="Platshållare för bildnumm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1B22B2-6A98-8247-8317-63816892F1FB}" type="slidenum">
              <a:rPr lang="sv-SE" sz="1200"/>
              <a:pPr eaLnBrk="1" hangingPunct="1"/>
              <a:t>11</a:t>
            </a:fld>
            <a:endParaRPr lang="sv-SE" sz="1200"/>
          </a:p>
        </p:txBody>
      </p:sp>
    </p:spTree>
    <p:extLst>
      <p:ext uri="{BB962C8B-B14F-4D97-AF65-F5344CB8AC3E}">
        <p14:creationId xmlns:p14="http://schemas.microsoft.com/office/powerpoint/2010/main" val="596173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9506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9507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407843-43B4-8344-B891-966DDBFEF3CE}" type="slidenum">
              <a:rPr lang="sv-SE" sz="1200">
                <a:latin typeface="Calibri" charset="0"/>
                <a:cs typeface="Arial" charset="0"/>
              </a:rPr>
              <a:pPr eaLnBrk="1" hangingPunct="1"/>
              <a:t>12</a:t>
            </a:fld>
            <a:endParaRPr lang="sv-SE" sz="120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37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v-SE">
                <a:latin typeface="Calibri" charset="0"/>
              </a:rPr>
              <a:t>E</a:t>
            </a:r>
            <a:endParaRPr lang="en-US">
              <a:latin typeface="Calibri" charset="0"/>
            </a:endParaRP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sv-SE" sz="1200"/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8FD1DE-8910-CE47-9BB7-810C723CFCCE}" type="slidenum">
              <a:rPr lang="sv-SE" sz="1200"/>
              <a:pPr eaLnBrk="1" hangingPunct="1"/>
              <a:t>14</a:t>
            </a:fld>
            <a:endParaRPr lang="sv-SE" sz="1200"/>
          </a:p>
        </p:txBody>
      </p:sp>
    </p:spTree>
    <p:extLst>
      <p:ext uri="{BB962C8B-B14F-4D97-AF65-F5344CB8AC3E}">
        <p14:creationId xmlns:p14="http://schemas.microsoft.com/office/powerpoint/2010/main" val="2238953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68F5846-9AF7-BB44-B47F-74661ED21618}" type="slidenum">
              <a:rPr lang="sv-SE" sz="1200">
                <a:latin typeface="Calibri" charset="0"/>
                <a:cs typeface="Arial" charset="0"/>
              </a:rPr>
              <a:pPr eaLnBrk="1" hangingPunct="1"/>
              <a:t>17</a:t>
            </a:fld>
            <a:endParaRPr lang="sv-SE" sz="1200">
              <a:latin typeface="Calibri" charset="0"/>
              <a:cs typeface="Arial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v-SE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858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901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4633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3916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39753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 för 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1020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t eller fals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93360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3242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317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4954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8233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35756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8560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49426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924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68486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896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18FE3-BB88-C643-A2F6-88395CC2B9F2}" type="datetimeFigureOut">
              <a:rPr lang="es-ES_tradnl" smtClean="0"/>
              <a:t>6/6/20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C30CE7F-A7B5-4442-9EBE-B9020095F7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090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  <p:sldLayoutId id="2147483976" r:id="rId12"/>
    <p:sldLayoutId id="2147483977" r:id="rId13"/>
    <p:sldLayoutId id="2147483978" r:id="rId14"/>
    <p:sldLayoutId id="2147483979" r:id="rId15"/>
    <p:sldLayoutId id="21474839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09800" y="476674"/>
            <a:ext cx="7772400" cy="1368151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 based</a:t>
            </a:r>
            <a:r>
              <a:rPr lang="sv-SE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Management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07503"/>
            <a:ext cx="2571762" cy="2428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ruta 2">
            <a:extLst>
              <a:ext uri="{FF2B5EF4-FFF2-40B4-BE49-F238E27FC236}">
                <a16:creationId xmlns:a16="http://schemas.microsoft.com/office/drawing/2014/main" id="{790C6BE5-154C-0D43-88AB-6C31AB0659CA}"/>
              </a:ext>
            </a:extLst>
          </p:cNvPr>
          <p:cNvSpPr txBox="1"/>
          <p:nvPr/>
        </p:nvSpPr>
        <p:spPr>
          <a:xfrm>
            <a:off x="-2990850" y="70485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222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ubrik 2"/>
          <p:cNvSpPr>
            <a:spLocks noGrp="1"/>
          </p:cNvSpPr>
          <p:nvPr>
            <p:ph type="title"/>
          </p:nvPr>
        </p:nvSpPr>
        <p:spPr>
          <a:xfrm>
            <a:off x="1419726" y="0"/>
            <a:ext cx="8791074" cy="908050"/>
          </a:xfrm>
        </p:spPr>
        <p:txBody>
          <a:bodyPr>
            <a:normAutofit/>
          </a:bodyPr>
          <a:lstStyle/>
          <a:p>
            <a:r>
              <a:rPr lang="sv-SE" sz="3200" b="1" dirty="0" err="1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  <a:t>Chain</a:t>
            </a:r>
            <a:r>
              <a:rPr lang="sv-SE" sz="3200" b="1" dirty="0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3200" b="1" dirty="0" err="1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  <a:t>of</a:t>
            </a:r>
            <a:r>
              <a:rPr lang="sv-SE" sz="3200" b="1" dirty="0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3200" b="1" dirty="0" err="1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Results</a:t>
            </a:r>
            <a:endParaRPr lang="sv-SE" sz="3200" b="1" dirty="0">
              <a:solidFill>
                <a:srgbClr val="1F497D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8482" name="textruta 10"/>
          <p:cNvSpPr txBox="1">
            <a:spLocks noChangeArrowheads="1"/>
          </p:cNvSpPr>
          <p:nvPr/>
        </p:nvSpPr>
        <p:spPr bwMode="auto">
          <a:xfrm rot="-2825245">
            <a:off x="2249932" y="1340922"/>
            <a:ext cx="6960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Input</a:t>
            </a:r>
          </a:p>
        </p:txBody>
      </p:sp>
      <p:sp>
        <p:nvSpPr>
          <p:cNvPr id="148483" name="textruta 11"/>
          <p:cNvSpPr txBox="1">
            <a:spLocks noChangeArrowheads="1"/>
          </p:cNvSpPr>
          <p:nvPr/>
        </p:nvSpPr>
        <p:spPr bwMode="auto">
          <a:xfrm rot="-2825245">
            <a:off x="3747294" y="1332706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Activity</a:t>
            </a:r>
          </a:p>
        </p:txBody>
      </p:sp>
      <p:sp>
        <p:nvSpPr>
          <p:cNvPr id="148484" name="textruta 12"/>
          <p:cNvSpPr txBox="1">
            <a:spLocks noChangeArrowheads="1"/>
          </p:cNvSpPr>
          <p:nvPr/>
        </p:nvSpPr>
        <p:spPr bwMode="auto">
          <a:xfrm rot="-2825245">
            <a:off x="5547519" y="1332706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Output</a:t>
            </a:r>
          </a:p>
        </p:txBody>
      </p:sp>
      <p:sp>
        <p:nvSpPr>
          <p:cNvPr id="148485" name="textruta 13"/>
          <p:cNvSpPr txBox="1">
            <a:spLocks noChangeArrowheads="1"/>
          </p:cNvSpPr>
          <p:nvPr/>
        </p:nvSpPr>
        <p:spPr bwMode="auto">
          <a:xfrm rot="-2825245">
            <a:off x="7146132" y="1178719"/>
            <a:ext cx="1489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Outcome</a:t>
            </a:r>
          </a:p>
        </p:txBody>
      </p:sp>
      <p:sp>
        <p:nvSpPr>
          <p:cNvPr id="148486" name="textruta 14"/>
          <p:cNvSpPr txBox="1">
            <a:spLocks noChangeArrowheads="1"/>
          </p:cNvSpPr>
          <p:nvPr/>
        </p:nvSpPr>
        <p:spPr bwMode="auto">
          <a:xfrm rot="-2825245">
            <a:off x="8763001" y="1174751"/>
            <a:ext cx="1281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Impact</a:t>
            </a:r>
          </a:p>
        </p:txBody>
      </p:sp>
      <p:sp>
        <p:nvSpPr>
          <p:cNvPr id="16" name="Upp 15"/>
          <p:cNvSpPr/>
          <p:nvPr/>
        </p:nvSpPr>
        <p:spPr>
          <a:xfrm>
            <a:off x="2351089" y="4005263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88" name="textruta 16"/>
          <p:cNvSpPr txBox="1">
            <a:spLocks noChangeArrowheads="1"/>
          </p:cNvSpPr>
          <p:nvPr/>
        </p:nvSpPr>
        <p:spPr bwMode="auto">
          <a:xfrm>
            <a:off x="1703388" y="4724400"/>
            <a:ext cx="1439862" cy="1474788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>
                <a:latin typeface="Calibri" charset="0"/>
              </a:rPr>
              <a:t>The time and resources being invested in a project</a:t>
            </a:r>
          </a:p>
        </p:txBody>
      </p:sp>
      <p:sp>
        <p:nvSpPr>
          <p:cNvPr id="19" name="Upp 18"/>
          <p:cNvSpPr/>
          <p:nvPr/>
        </p:nvSpPr>
        <p:spPr>
          <a:xfrm>
            <a:off x="3935414" y="4005263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0" name="textruta 19"/>
          <p:cNvSpPr txBox="1">
            <a:spLocks noChangeArrowheads="1"/>
          </p:cNvSpPr>
          <p:nvPr/>
        </p:nvSpPr>
        <p:spPr bwMode="auto">
          <a:xfrm>
            <a:off x="3287713" y="4724401"/>
            <a:ext cx="1511300" cy="925513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>
                <a:latin typeface="Calibri" charset="0"/>
              </a:rPr>
              <a:t>The activities implemented, operations</a:t>
            </a:r>
          </a:p>
        </p:txBody>
      </p:sp>
      <p:sp>
        <p:nvSpPr>
          <p:cNvPr id="21" name="Upp 20"/>
          <p:cNvSpPr/>
          <p:nvPr/>
        </p:nvSpPr>
        <p:spPr>
          <a:xfrm>
            <a:off x="5735639" y="4005263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2" name="textruta 21"/>
          <p:cNvSpPr txBox="1">
            <a:spLocks noChangeArrowheads="1"/>
          </p:cNvSpPr>
          <p:nvPr/>
        </p:nvSpPr>
        <p:spPr bwMode="auto">
          <a:xfrm>
            <a:off x="4943475" y="4724400"/>
            <a:ext cx="1644650" cy="1477328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>
                <a:latin typeface="Calibri" charset="0"/>
              </a:rPr>
              <a:t>The ”product” / service the activities create (e.g. Increased knowledge)</a:t>
            </a:r>
          </a:p>
        </p:txBody>
      </p:sp>
      <p:sp>
        <p:nvSpPr>
          <p:cNvPr id="23" name="Upp 22"/>
          <p:cNvSpPr/>
          <p:nvPr/>
        </p:nvSpPr>
        <p:spPr>
          <a:xfrm>
            <a:off x="7464426" y="4005263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4" name="textruta 23"/>
          <p:cNvSpPr txBox="1">
            <a:spLocks noChangeArrowheads="1"/>
          </p:cNvSpPr>
          <p:nvPr/>
        </p:nvSpPr>
        <p:spPr bwMode="auto">
          <a:xfrm>
            <a:off x="6672264" y="4724400"/>
            <a:ext cx="1800225" cy="1474788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>
                <a:latin typeface="Calibri" charset="0"/>
              </a:rPr>
              <a:t>The changes of behavior in the target group as a result of the output</a:t>
            </a:r>
          </a:p>
        </p:txBody>
      </p:sp>
      <p:sp>
        <p:nvSpPr>
          <p:cNvPr id="25" name="Upp 24"/>
          <p:cNvSpPr/>
          <p:nvPr/>
        </p:nvSpPr>
        <p:spPr>
          <a:xfrm>
            <a:off x="9048751" y="4005263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6" name="textruta 25"/>
          <p:cNvSpPr txBox="1">
            <a:spLocks noChangeArrowheads="1"/>
          </p:cNvSpPr>
          <p:nvPr/>
        </p:nvSpPr>
        <p:spPr bwMode="auto">
          <a:xfrm>
            <a:off x="8558214" y="4725989"/>
            <a:ext cx="2052637" cy="1749425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>
                <a:latin typeface="Calibri" charset="0"/>
              </a:rPr>
              <a:t>More long term (structural) changes created due to the outcomes (i.e. What will outlive the project) </a:t>
            </a:r>
          </a:p>
        </p:txBody>
      </p:sp>
      <p:sp>
        <p:nvSpPr>
          <p:cNvPr id="28" name="Rektangel 27"/>
          <p:cNvSpPr/>
          <p:nvPr/>
        </p:nvSpPr>
        <p:spPr>
          <a:xfrm>
            <a:off x="1703389" y="2133601"/>
            <a:ext cx="1512887" cy="1655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2" name="Höger 31"/>
          <p:cNvSpPr/>
          <p:nvPr/>
        </p:nvSpPr>
        <p:spPr>
          <a:xfrm>
            <a:off x="8688388" y="1341439"/>
            <a:ext cx="1979612" cy="3240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6" name="Rektangel 35"/>
          <p:cNvSpPr/>
          <p:nvPr/>
        </p:nvSpPr>
        <p:spPr>
          <a:xfrm>
            <a:off x="3432175" y="2133601"/>
            <a:ext cx="1511300" cy="1655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7" name="Rektangel 36"/>
          <p:cNvSpPr/>
          <p:nvPr/>
        </p:nvSpPr>
        <p:spPr>
          <a:xfrm>
            <a:off x="5159375" y="2133601"/>
            <a:ext cx="1512888" cy="1655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8" name="Rektangel 37"/>
          <p:cNvSpPr/>
          <p:nvPr/>
        </p:nvSpPr>
        <p:spPr>
          <a:xfrm>
            <a:off x="6888163" y="2133601"/>
            <a:ext cx="1511300" cy="1655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502" name="textruta 28"/>
          <p:cNvSpPr txBox="1">
            <a:spLocks noChangeArrowheads="1"/>
          </p:cNvSpPr>
          <p:nvPr/>
        </p:nvSpPr>
        <p:spPr bwMode="auto">
          <a:xfrm>
            <a:off x="3889375" y="25701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26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45476" y="333165"/>
            <a:ext cx="8911687" cy="1280890"/>
          </a:xfrm>
        </p:spPr>
        <p:txBody>
          <a:bodyPr>
            <a:normAutofit/>
          </a:bodyPr>
          <a:lstStyle/>
          <a:p>
            <a:pPr eaLnBrk="1" hangingPunct="1"/>
            <a:r>
              <a:rPr lang="sv-SE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RBM </a:t>
            </a:r>
            <a:r>
              <a:rPr lang="sv-SE" sz="32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Terminology</a:t>
            </a:r>
            <a:endParaRPr lang="sv-SE" sz="32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634837" y="1441948"/>
            <a:ext cx="9396596" cy="528558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25000"/>
              </a:spcBef>
              <a:buNone/>
            </a:pPr>
            <a:r>
              <a:rPr lang="en-GB" sz="2000" b="1" dirty="0">
                <a:latin typeface="Arial" charset="0"/>
              </a:rPr>
              <a:t>Input:</a:t>
            </a:r>
            <a:r>
              <a:rPr lang="en-GB" sz="2000" dirty="0">
                <a:latin typeface="Arial" charset="0"/>
              </a:rPr>
              <a:t>	</a:t>
            </a:r>
            <a:r>
              <a:rPr lang="en-GB" dirty="0">
                <a:latin typeface="Arial" charset="0"/>
              </a:rPr>
              <a:t>	</a:t>
            </a:r>
            <a:r>
              <a:rPr lang="en-GB" sz="2200" dirty="0">
                <a:latin typeface="Arial" charset="0"/>
              </a:rPr>
              <a:t>The human, financial or material 											       resources used.</a:t>
            </a:r>
            <a:br>
              <a:rPr lang="en-GB" sz="2200" dirty="0">
                <a:latin typeface="Arial" charset="0"/>
              </a:rPr>
            </a:b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GB" sz="2000" b="1" dirty="0">
                <a:latin typeface="Arial" charset="0"/>
              </a:rPr>
              <a:t>Activity:	</a:t>
            </a:r>
            <a:r>
              <a:rPr lang="en-GB" sz="2200" dirty="0">
                <a:latin typeface="Arial" charset="0"/>
              </a:rPr>
              <a:t>Actions to be undertaken within the scope of 									the project.  Ex. Training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en-GB" sz="20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000" b="1" dirty="0">
                <a:latin typeface="Arial" charset="0"/>
              </a:rPr>
              <a:t>Output:		</a:t>
            </a:r>
            <a:r>
              <a:rPr lang="en-GB" sz="2200" dirty="0">
                <a:latin typeface="Arial" charset="0"/>
              </a:rPr>
              <a:t>Positive/negative, primary/secondary, intended/									un-intended short-term results and effects of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200" dirty="0">
                <a:latin typeface="Arial" charset="0"/>
              </a:rPr>
              <a:t>				completed activities. </a:t>
            </a:r>
            <a:br>
              <a:rPr lang="en-GB" sz="2200" dirty="0">
                <a:latin typeface="Arial" charset="0"/>
              </a:rPr>
            </a:br>
            <a:r>
              <a:rPr lang="en-GB" sz="2200" dirty="0">
                <a:latin typeface="Arial" charset="0"/>
              </a:rPr>
              <a:t>			Ex. New skill or ability that resulted from the training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en-GB" sz="2000" b="1" dirty="0">
              <a:latin typeface="Arial" charset="0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GB" sz="2000" b="1" dirty="0">
                <a:latin typeface="Arial" charset="0"/>
              </a:rPr>
              <a:t>Outcome:</a:t>
            </a:r>
            <a:r>
              <a:rPr lang="en-GB" sz="2000" dirty="0">
                <a:latin typeface="Arial" charset="0"/>
              </a:rPr>
              <a:t>	Short and </a:t>
            </a:r>
            <a:r>
              <a:rPr lang="en-GB" sz="2200" dirty="0">
                <a:latin typeface="Arial" charset="0"/>
              </a:rPr>
              <a:t>medium-term results and effects.</a:t>
            </a:r>
            <a:br>
              <a:rPr lang="en-GB" sz="2200" dirty="0">
                <a:latin typeface="Arial" charset="0"/>
              </a:rPr>
            </a:br>
            <a:r>
              <a:rPr lang="en-GB" sz="2200" dirty="0">
                <a:latin typeface="Arial" charset="0"/>
              </a:rPr>
              <a:t>			Ex. Change of attitude/change on organizational level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GB" sz="2000" b="1" dirty="0">
                <a:latin typeface="Arial" charset="0"/>
              </a:rPr>
              <a:t>Impact:		</a:t>
            </a:r>
            <a:r>
              <a:rPr lang="en-GB" sz="2200" dirty="0">
                <a:latin typeface="Arial" charset="0"/>
              </a:rPr>
              <a:t>Long-term results and effects.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sz="2200" dirty="0">
                <a:latin typeface="Arial" charset="0"/>
              </a:rPr>
              <a:t>				Ex. Change on institutional or national level</a:t>
            </a:r>
            <a:endParaRPr lang="en-GB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750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ubrik 2"/>
          <p:cNvSpPr>
            <a:spLocks noGrp="1"/>
          </p:cNvSpPr>
          <p:nvPr>
            <p:ph type="title"/>
          </p:nvPr>
        </p:nvSpPr>
        <p:spPr>
          <a:xfrm>
            <a:off x="1419726" y="0"/>
            <a:ext cx="8791074" cy="908050"/>
          </a:xfrm>
        </p:spPr>
        <p:txBody>
          <a:bodyPr>
            <a:normAutofit/>
          </a:bodyPr>
          <a:lstStyle/>
          <a:p>
            <a:r>
              <a:rPr lang="sv-SE" sz="32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Chain</a:t>
            </a:r>
            <a:r>
              <a:rPr lang="sv-SE" sz="32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32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of</a:t>
            </a:r>
            <a:r>
              <a:rPr lang="sv-SE" sz="32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sv-SE" sz="3200" b="1" dirty="0" err="1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Results</a:t>
            </a:r>
            <a:endParaRPr lang="sv-SE" sz="3200" b="1" dirty="0">
              <a:solidFill>
                <a:schemeClr val="bg2">
                  <a:lumMod val="50000"/>
                </a:schemeClr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8482" name="textruta 10"/>
          <p:cNvSpPr txBox="1">
            <a:spLocks noChangeArrowheads="1"/>
          </p:cNvSpPr>
          <p:nvPr/>
        </p:nvSpPr>
        <p:spPr bwMode="auto">
          <a:xfrm rot="-2825245">
            <a:off x="2249932" y="1340922"/>
            <a:ext cx="6960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Input</a:t>
            </a:r>
          </a:p>
        </p:txBody>
      </p:sp>
      <p:sp>
        <p:nvSpPr>
          <p:cNvPr id="148483" name="textruta 11"/>
          <p:cNvSpPr txBox="1">
            <a:spLocks noChangeArrowheads="1"/>
          </p:cNvSpPr>
          <p:nvPr/>
        </p:nvSpPr>
        <p:spPr bwMode="auto">
          <a:xfrm rot="-2825245">
            <a:off x="3747294" y="1332706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Activity</a:t>
            </a:r>
          </a:p>
        </p:txBody>
      </p:sp>
      <p:sp>
        <p:nvSpPr>
          <p:cNvPr id="148484" name="textruta 12"/>
          <p:cNvSpPr txBox="1">
            <a:spLocks noChangeArrowheads="1"/>
          </p:cNvSpPr>
          <p:nvPr/>
        </p:nvSpPr>
        <p:spPr bwMode="auto">
          <a:xfrm rot="-2825245">
            <a:off x="5547519" y="1332706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Output</a:t>
            </a:r>
          </a:p>
        </p:txBody>
      </p:sp>
      <p:sp>
        <p:nvSpPr>
          <p:cNvPr id="148485" name="textruta 13"/>
          <p:cNvSpPr txBox="1">
            <a:spLocks noChangeArrowheads="1"/>
          </p:cNvSpPr>
          <p:nvPr/>
        </p:nvSpPr>
        <p:spPr bwMode="auto">
          <a:xfrm rot="-2825245">
            <a:off x="7146132" y="1178719"/>
            <a:ext cx="1489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Outcome</a:t>
            </a:r>
          </a:p>
        </p:txBody>
      </p:sp>
      <p:sp>
        <p:nvSpPr>
          <p:cNvPr id="148486" name="textruta 14"/>
          <p:cNvSpPr txBox="1">
            <a:spLocks noChangeArrowheads="1"/>
          </p:cNvSpPr>
          <p:nvPr/>
        </p:nvSpPr>
        <p:spPr bwMode="auto">
          <a:xfrm rot="-2825245">
            <a:off x="8763001" y="1174751"/>
            <a:ext cx="1281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>
                <a:latin typeface="Calibri" charset="0"/>
              </a:rPr>
              <a:t>Impact</a:t>
            </a:r>
          </a:p>
        </p:txBody>
      </p:sp>
      <p:sp>
        <p:nvSpPr>
          <p:cNvPr id="16" name="Upp 15"/>
          <p:cNvSpPr/>
          <p:nvPr/>
        </p:nvSpPr>
        <p:spPr>
          <a:xfrm>
            <a:off x="2223974" y="3131757"/>
            <a:ext cx="428625" cy="4391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88" name="textruta 16"/>
          <p:cNvSpPr txBox="1">
            <a:spLocks noChangeArrowheads="1"/>
          </p:cNvSpPr>
          <p:nvPr/>
        </p:nvSpPr>
        <p:spPr bwMode="auto">
          <a:xfrm>
            <a:off x="1716305" y="3607262"/>
            <a:ext cx="1439862" cy="1754326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financial, human and material resources used for the intervention</a:t>
            </a:r>
            <a:endParaRPr lang="sv-S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Upp 18"/>
          <p:cNvSpPr/>
          <p:nvPr/>
        </p:nvSpPr>
        <p:spPr>
          <a:xfrm>
            <a:off x="3806770" y="3102515"/>
            <a:ext cx="428625" cy="5067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21" name="Upp 20"/>
          <p:cNvSpPr/>
          <p:nvPr/>
        </p:nvSpPr>
        <p:spPr>
          <a:xfrm>
            <a:off x="5686375" y="3131757"/>
            <a:ext cx="428625" cy="5067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2" name="textruta 21"/>
          <p:cNvSpPr txBox="1">
            <a:spLocks noChangeArrowheads="1"/>
          </p:cNvSpPr>
          <p:nvPr/>
        </p:nvSpPr>
        <p:spPr bwMode="auto">
          <a:xfrm>
            <a:off x="4945942" y="3645573"/>
            <a:ext cx="1644650" cy="1477328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>
                <a:latin typeface="Calibri" charset="0"/>
              </a:rPr>
              <a:t>The ”product” / service the activities create (e.g. Increased knowledge)</a:t>
            </a:r>
          </a:p>
        </p:txBody>
      </p:sp>
      <p:sp>
        <p:nvSpPr>
          <p:cNvPr id="23" name="Upp 22"/>
          <p:cNvSpPr/>
          <p:nvPr/>
        </p:nvSpPr>
        <p:spPr>
          <a:xfrm>
            <a:off x="7407161" y="3102515"/>
            <a:ext cx="428625" cy="5421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4" name="textruta 23"/>
          <p:cNvSpPr txBox="1">
            <a:spLocks noChangeArrowheads="1"/>
          </p:cNvSpPr>
          <p:nvPr/>
        </p:nvSpPr>
        <p:spPr bwMode="auto">
          <a:xfrm>
            <a:off x="6730029" y="3597419"/>
            <a:ext cx="1800225" cy="1754326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T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he likely or achieved short ­ term and medium­ term</a:t>
            </a:r>
            <a:r>
              <a:rPr lang="en-US" sz="1800" dirty="0"/>
              <a:t> effects of the intervention</a:t>
            </a:r>
            <a:r>
              <a:rPr lang="sv-SE" sz="1800" dirty="0"/>
              <a:t> </a:t>
            </a:r>
            <a:endParaRPr lang="sv-SE" sz="1800" dirty="0">
              <a:latin typeface="Calibri" charset="0"/>
            </a:endParaRPr>
          </a:p>
        </p:txBody>
      </p:sp>
      <p:sp>
        <p:nvSpPr>
          <p:cNvPr id="25" name="Upp 24"/>
          <p:cNvSpPr/>
          <p:nvPr/>
        </p:nvSpPr>
        <p:spPr>
          <a:xfrm>
            <a:off x="9003619" y="3102515"/>
            <a:ext cx="428625" cy="4230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496" name="textruta 25"/>
          <p:cNvSpPr txBox="1">
            <a:spLocks noChangeArrowheads="1"/>
          </p:cNvSpPr>
          <p:nvPr/>
        </p:nvSpPr>
        <p:spPr bwMode="auto">
          <a:xfrm>
            <a:off x="8602396" y="3570937"/>
            <a:ext cx="2302666" cy="2031325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Positive and negative, primary</a:t>
            </a:r>
            <a:endParaRPr lang="sv-S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and secondary long­</a:t>
            </a:r>
            <a:endParaRPr lang="sv-S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term effects produced by the intervention based on the expected</a:t>
            </a:r>
            <a:endParaRPr lang="sv-S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v-SE" sz="1800" dirty="0" err="1">
                <a:latin typeface="Calibri" charset="0"/>
              </a:rPr>
              <a:t>outcomes</a:t>
            </a:r>
            <a:endParaRPr lang="sv-SE" sz="1800" dirty="0">
              <a:latin typeface="Calibri" charset="0"/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1703389" y="2133602"/>
            <a:ext cx="1512887" cy="1153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2" name="Höger 31"/>
          <p:cNvSpPr/>
          <p:nvPr/>
        </p:nvSpPr>
        <p:spPr>
          <a:xfrm>
            <a:off x="8615362" y="1646050"/>
            <a:ext cx="2335805" cy="2071837"/>
          </a:xfrm>
          <a:prstGeom prst="rightArrow">
            <a:avLst>
              <a:gd name="adj1" fmla="val 50000"/>
              <a:gd name="adj2" fmla="val 5684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6" name="Rektangel 35"/>
          <p:cNvSpPr/>
          <p:nvPr/>
        </p:nvSpPr>
        <p:spPr>
          <a:xfrm>
            <a:off x="3432175" y="2133601"/>
            <a:ext cx="1511300" cy="11534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7" name="Rektangel 36"/>
          <p:cNvSpPr/>
          <p:nvPr/>
        </p:nvSpPr>
        <p:spPr>
          <a:xfrm>
            <a:off x="5159375" y="2133602"/>
            <a:ext cx="1512888" cy="1153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38" name="Rektangel 37"/>
          <p:cNvSpPr/>
          <p:nvPr/>
        </p:nvSpPr>
        <p:spPr>
          <a:xfrm>
            <a:off x="6888163" y="2133602"/>
            <a:ext cx="1511300" cy="1153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48502" name="textruta 28"/>
          <p:cNvSpPr txBox="1">
            <a:spLocks noChangeArrowheads="1"/>
          </p:cNvSpPr>
          <p:nvPr/>
        </p:nvSpPr>
        <p:spPr bwMode="auto">
          <a:xfrm>
            <a:off x="3889375" y="25701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Calibri" charset="0"/>
            </a:endParaRPr>
          </a:p>
        </p:txBody>
      </p:sp>
      <p:cxnSp>
        <p:nvCxnSpPr>
          <p:cNvPr id="3" name="Rak 2">
            <a:extLst>
              <a:ext uri="{FF2B5EF4-FFF2-40B4-BE49-F238E27FC236}">
                <a16:creationId xmlns:a16="http://schemas.microsoft.com/office/drawing/2014/main" id="{F3A74026-C43B-2442-9251-865FFBD61163}"/>
              </a:ext>
            </a:extLst>
          </p:cNvPr>
          <p:cNvCxnSpPr/>
          <p:nvPr/>
        </p:nvCxnSpPr>
        <p:spPr>
          <a:xfrm flipV="1">
            <a:off x="5147733" y="980138"/>
            <a:ext cx="0" cy="1153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ak 4">
            <a:extLst>
              <a:ext uri="{FF2B5EF4-FFF2-40B4-BE49-F238E27FC236}">
                <a16:creationId xmlns:a16="http://schemas.microsoft.com/office/drawing/2014/main" id="{1E89F5EE-A659-1342-92FE-CE0133AED79C}"/>
              </a:ext>
            </a:extLst>
          </p:cNvPr>
          <p:cNvCxnSpPr>
            <a:cxnSpLocks/>
          </p:cNvCxnSpPr>
          <p:nvPr/>
        </p:nvCxnSpPr>
        <p:spPr>
          <a:xfrm>
            <a:off x="5147733" y="980138"/>
            <a:ext cx="5757329" cy="34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6">
            <a:extLst>
              <a:ext uri="{FF2B5EF4-FFF2-40B4-BE49-F238E27FC236}">
                <a16:creationId xmlns:a16="http://schemas.microsoft.com/office/drawing/2014/main" id="{C5B93ECF-2853-5541-8481-CF8AB710B8B9}"/>
              </a:ext>
            </a:extLst>
          </p:cNvPr>
          <p:cNvCxnSpPr>
            <a:cxnSpLocks/>
          </p:cNvCxnSpPr>
          <p:nvPr/>
        </p:nvCxnSpPr>
        <p:spPr>
          <a:xfrm>
            <a:off x="10916703" y="1015062"/>
            <a:ext cx="0" cy="17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ktangel 11">
            <a:extLst>
              <a:ext uri="{FF2B5EF4-FFF2-40B4-BE49-F238E27FC236}">
                <a16:creationId xmlns:a16="http://schemas.microsoft.com/office/drawing/2014/main" id="{AE29E5EC-F4DB-7247-99E3-E133DA3A16BB}"/>
              </a:ext>
            </a:extLst>
          </p:cNvPr>
          <p:cNvSpPr/>
          <p:nvPr/>
        </p:nvSpPr>
        <p:spPr>
          <a:xfrm>
            <a:off x="6159512" y="253999"/>
            <a:ext cx="3103551" cy="52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RESULTS</a:t>
            </a:r>
          </a:p>
        </p:txBody>
      </p:sp>
      <p:sp>
        <p:nvSpPr>
          <p:cNvPr id="39" name="Upp 38">
            <a:extLst>
              <a:ext uri="{FF2B5EF4-FFF2-40B4-BE49-F238E27FC236}">
                <a16:creationId xmlns:a16="http://schemas.microsoft.com/office/drawing/2014/main" id="{692DFF46-88C1-FD40-B5E9-860C83AF8507}"/>
              </a:ext>
            </a:extLst>
          </p:cNvPr>
          <p:cNvSpPr/>
          <p:nvPr/>
        </p:nvSpPr>
        <p:spPr>
          <a:xfrm rot="5400000">
            <a:off x="3084261" y="2433638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40" name="Upp 39">
            <a:extLst>
              <a:ext uri="{FF2B5EF4-FFF2-40B4-BE49-F238E27FC236}">
                <a16:creationId xmlns:a16="http://schemas.microsoft.com/office/drawing/2014/main" id="{E9E3A734-EBB4-9B4C-8C99-C6DF018B102E}"/>
              </a:ext>
            </a:extLst>
          </p:cNvPr>
          <p:cNvSpPr/>
          <p:nvPr/>
        </p:nvSpPr>
        <p:spPr>
          <a:xfrm rot="5400000">
            <a:off x="4802721" y="2433638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41" name="Upp 40">
            <a:extLst>
              <a:ext uri="{FF2B5EF4-FFF2-40B4-BE49-F238E27FC236}">
                <a16:creationId xmlns:a16="http://schemas.microsoft.com/office/drawing/2014/main" id="{AE72D11B-C6A6-EF49-890F-FEE4E66037FF}"/>
              </a:ext>
            </a:extLst>
          </p:cNvPr>
          <p:cNvSpPr/>
          <p:nvPr/>
        </p:nvSpPr>
        <p:spPr>
          <a:xfrm rot="5203869">
            <a:off x="6565106" y="2433638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42" name="Upp 41">
            <a:extLst>
              <a:ext uri="{FF2B5EF4-FFF2-40B4-BE49-F238E27FC236}">
                <a16:creationId xmlns:a16="http://schemas.microsoft.com/office/drawing/2014/main" id="{1179ED23-BF3B-724F-B348-67B72383CCE4}"/>
              </a:ext>
            </a:extLst>
          </p:cNvPr>
          <p:cNvSpPr/>
          <p:nvPr/>
        </p:nvSpPr>
        <p:spPr>
          <a:xfrm rot="5400000">
            <a:off x="8295220" y="2433638"/>
            <a:ext cx="428625" cy="571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47" name="textruta 16">
            <a:extLst>
              <a:ext uri="{FF2B5EF4-FFF2-40B4-BE49-F238E27FC236}">
                <a16:creationId xmlns:a16="http://schemas.microsoft.com/office/drawing/2014/main" id="{5FA96A16-E873-F546-A531-00AAC45CA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5205" y="3645573"/>
            <a:ext cx="1511300" cy="1477328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Actions taken or work performed to produce</a:t>
            </a:r>
            <a:endParaRPr lang="sv-S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v-S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Rak 25">
            <a:extLst>
              <a:ext uri="{FF2B5EF4-FFF2-40B4-BE49-F238E27FC236}">
                <a16:creationId xmlns:a16="http://schemas.microsoft.com/office/drawing/2014/main" id="{C487CC19-6119-124F-A7B1-93E1264B63B6}"/>
              </a:ext>
            </a:extLst>
          </p:cNvPr>
          <p:cNvCxnSpPr>
            <a:cxnSpLocks/>
          </p:cNvCxnSpPr>
          <p:nvPr/>
        </p:nvCxnSpPr>
        <p:spPr>
          <a:xfrm flipV="1">
            <a:off x="7666453" y="782048"/>
            <a:ext cx="0" cy="259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ak 30">
            <a:extLst>
              <a:ext uri="{FF2B5EF4-FFF2-40B4-BE49-F238E27FC236}">
                <a16:creationId xmlns:a16="http://schemas.microsoft.com/office/drawing/2014/main" id="{040AC01E-6858-F74F-B37D-9B0BEA7BB517}"/>
              </a:ext>
            </a:extLst>
          </p:cNvPr>
          <p:cNvCxnSpPr/>
          <p:nvPr/>
        </p:nvCxnSpPr>
        <p:spPr>
          <a:xfrm>
            <a:off x="1716305" y="5361588"/>
            <a:ext cx="0" cy="666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ak 54">
            <a:extLst>
              <a:ext uri="{FF2B5EF4-FFF2-40B4-BE49-F238E27FC236}">
                <a16:creationId xmlns:a16="http://schemas.microsoft.com/office/drawing/2014/main" id="{48DBE706-6215-F249-8DA3-38CEB1E0745C}"/>
              </a:ext>
            </a:extLst>
          </p:cNvPr>
          <p:cNvCxnSpPr>
            <a:cxnSpLocks/>
          </p:cNvCxnSpPr>
          <p:nvPr/>
        </p:nvCxnSpPr>
        <p:spPr>
          <a:xfrm>
            <a:off x="6582823" y="5122901"/>
            <a:ext cx="0" cy="928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33">
            <a:extLst>
              <a:ext uri="{FF2B5EF4-FFF2-40B4-BE49-F238E27FC236}">
                <a16:creationId xmlns:a16="http://schemas.microsoft.com/office/drawing/2014/main" id="{5FBCEB2F-E760-4A45-BCC3-9641FAC94837}"/>
              </a:ext>
            </a:extLst>
          </p:cNvPr>
          <p:cNvCxnSpPr/>
          <p:nvPr/>
        </p:nvCxnSpPr>
        <p:spPr>
          <a:xfrm>
            <a:off x="1716305" y="6096000"/>
            <a:ext cx="4866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ruta 42">
            <a:extLst>
              <a:ext uri="{FF2B5EF4-FFF2-40B4-BE49-F238E27FC236}">
                <a16:creationId xmlns:a16="http://schemas.microsoft.com/office/drawing/2014/main" id="{B232CF07-83F1-7E4D-BD86-BB89BA6D0C6D}"/>
              </a:ext>
            </a:extLst>
          </p:cNvPr>
          <p:cNvSpPr txBox="1"/>
          <p:nvPr/>
        </p:nvSpPr>
        <p:spPr>
          <a:xfrm>
            <a:off x="2970148" y="554412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intervention</a:t>
            </a:r>
            <a:endParaRPr lang="es-ES_tradnl" dirty="0"/>
          </a:p>
        </p:txBody>
      </p:sp>
      <p:cxnSp>
        <p:nvCxnSpPr>
          <p:cNvPr id="60" name="Rak 59">
            <a:extLst>
              <a:ext uri="{FF2B5EF4-FFF2-40B4-BE49-F238E27FC236}">
                <a16:creationId xmlns:a16="http://schemas.microsoft.com/office/drawing/2014/main" id="{377AFE54-C46C-B748-AE64-8F3B1EAF443C}"/>
              </a:ext>
            </a:extLst>
          </p:cNvPr>
          <p:cNvCxnSpPr/>
          <p:nvPr/>
        </p:nvCxnSpPr>
        <p:spPr>
          <a:xfrm>
            <a:off x="6730029" y="5384784"/>
            <a:ext cx="0" cy="666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ak 60">
            <a:extLst>
              <a:ext uri="{FF2B5EF4-FFF2-40B4-BE49-F238E27FC236}">
                <a16:creationId xmlns:a16="http://schemas.microsoft.com/office/drawing/2014/main" id="{FECBFBCE-D26A-3448-8BED-4217763ED6FC}"/>
              </a:ext>
            </a:extLst>
          </p:cNvPr>
          <p:cNvCxnSpPr/>
          <p:nvPr/>
        </p:nvCxnSpPr>
        <p:spPr>
          <a:xfrm>
            <a:off x="10905062" y="5505989"/>
            <a:ext cx="0" cy="666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ak 61">
            <a:extLst>
              <a:ext uri="{FF2B5EF4-FFF2-40B4-BE49-F238E27FC236}">
                <a16:creationId xmlns:a16="http://schemas.microsoft.com/office/drawing/2014/main" id="{EE3FE635-630D-B340-A271-731A71BE1A44}"/>
              </a:ext>
            </a:extLst>
          </p:cNvPr>
          <p:cNvCxnSpPr>
            <a:cxnSpLocks/>
          </p:cNvCxnSpPr>
          <p:nvPr/>
        </p:nvCxnSpPr>
        <p:spPr>
          <a:xfrm>
            <a:off x="6398703" y="6096000"/>
            <a:ext cx="4552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ruta 63">
            <a:extLst>
              <a:ext uri="{FF2B5EF4-FFF2-40B4-BE49-F238E27FC236}">
                <a16:creationId xmlns:a16="http://schemas.microsoft.com/office/drawing/2014/main" id="{28B25D9A-D530-F84D-B7E6-E437279C803F}"/>
              </a:ext>
            </a:extLst>
          </p:cNvPr>
          <p:cNvSpPr txBox="1"/>
          <p:nvPr/>
        </p:nvSpPr>
        <p:spPr>
          <a:xfrm>
            <a:off x="7808859" y="5646131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effects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81860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426671" y="540983"/>
            <a:ext cx="8911687" cy="128089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chain, several chains?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422958" y="1634835"/>
            <a:ext cx="8915400" cy="4530437"/>
          </a:xfrm>
        </p:spPr>
        <p:txBody>
          <a:bodyPr>
            <a:normAutofit fontScale="85000" lnSpcReduction="20000"/>
          </a:bodyPr>
          <a:lstStyle/>
          <a:p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From input to output.</a:t>
            </a:r>
          </a:p>
          <a:p>
            <a:pPr marL="0" indent="0">
              <a:buNone/>
            </a:pPr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From outputs to outcome</a:t>
            </a:r>
          </a:p>
          <a:p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Aggregations process: </a:t>
            </a:r>
            <a:r>
              <a:rPr lang="en-US" sz="35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 approach, networks, regionals interventions: </a:t>
            </a:r>
            <a:r>
              <a:rPr lang="en-US" sz="35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 frame /operative independent projects or interventions</a:t>
            </a:r>
            <a:endParaRPr lang="sv-SE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93172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2340026" y="520747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Cause and effect relationship of results</a:t>
            </a:r>
          </a:p>
        </p:txBody>
      </p:sp>
      <p:pic>
        <p:nvPicPr>
          <p:cNvPr id="32771" name="Platshållare för innehåll 3" descr="ScreenHunter_05 Jul. 15 11.24.bmp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40026" y="1801637"/>
            <a:ext cx="6982984" cy="4068008"/>
          </a:xfrm>
        </p:spPr>
      </p:pic>
    </p:spTree>
    <p:extLst>
      <p:ext uri="{BB962C8B-B14F-4D97-AF65-F5344CB8AC3E}">
        <p14:creationId xmlns:p14="http://schemas.microsoft.com/office/powerpoint/2010/main" val="4220487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612400C-4798-B442-9C02-5701E9462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8F06A7D-5471-0E43-A141-83BEE8B4D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5E207315-407F-D249-9517-A8AA3D581A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212587"/>
              </p:ext>
            </p:extLst>
          </p:nvPr>
        </p:nvGraphicFramePr>
        <p:xfrm>
          <a:off x="393700" y="658813"/>
          <a:ext cx="11087100" cy="619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kument" r:id="rId3" imgW="10591800" imgH="5105400" progId="Word.Document.12">
                  <p:embed/>
                </p:oleObj>
              </mc:Choice>
              <mc:Fallback>
                <p:oleObj name="Dokument" r:id="rId3" imgW="10591800" imgH="5105400" progId="Word.Document.12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5E207315-407F-D249-9517-A8AA3D581A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3700" y="658813"/>
                        <a:ext cx="11087100" cy="6199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4208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09800" y="476674"/>
            <a:ext cx="7772400" cy="1368151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1F497D"/>
                </a:solidFill>
                <a:latin typeface="+mn-lt"/>
              </a:rPr>
              <a:t>RBM approach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18" y="2345068"/>
            <a:ext cx="21635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758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9370" y="349250"/>
            <a:ext cx="8405230" cy="1143000"/>
          </a:xfrm>
        </p:spPr>
        <p:txBody>
          <a:bodyPr/>
          <a:lstStyle/>
          <a:p>
            <a:r>
              <a:rPr lang="en-US" sz="3200" b="1" dirty="0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  <a:t>Follow-up of results</a:t>
            </a:r>
            <a:endParaRPr lang="sv-SE" sz="3200" b="1" dirty="0">
              <a:solidFill>
                <a:srgbClr val="1F497D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4341" y="1492250"/>
            <a:ext cx="9358859" cy="5222875"/>
          </a:xfrm>
        </p:spPr>
        <p:txBody>
          <a:bodyPr>
            <a:normAutofit fontScale="92500" lnSpcReduction="20000"/>
          </a:bodyPr>
          <a:lstStyle/>
          <a:p>
            <a:pPr algn="l" eaLnBrk="1" hangingPunct="1"/>
            <a:r>
              <a:rPr lang="en-US" sz="3000" dirty="0">
                <a:latin typeface="Calibri"/>
                <a:ea typeface="ＭＳ Ｐゴシック" charset="0"/>
                <a:cs typeface="Calibri"/>
              </a:rPr>
              <a:t>1. Chain of results (Output-outcome-impact)</a:t>
            </a:r>
          </a:p>
          <a:p>
            <a:pPr algn="l" eaLnBrk="1" hangingPunct="1"/>
            <a:endParaRPr lang="en-US" sz="3000" dirty="0">
              <a:latin typeface="Calibri"/>
              <a:ea typeface="ＭＳ Ｐゴシック" charset="0"/>
              <a:cs typeface="Calibri"/>
            </a:endParaRPr>
          </a:p>
          <a:p>
            <a:pPr algn="l" eaLnBrk="1" hangingPunct="1"/>
            <a:r>
              <a:rPr lang="en-US" sz="3000" dirty="0">
                <a:latin typeface="Calibri"/>
                <a:ea typeface="ＭＳ Ｐゴシック" charset="0"/>
                <a:cs typeface="Calibri"/>
              </a:rPr>
              <a:t>2. Results (by whom and for whom?) Local partners – cooperation partners – </a:t>
            </a:r>
            <a:r>
              <a:rPr lang="en-US" sz="3000" dirty="0" err="1">
                <a:latin typeface="Calibri"/>
                <a:ea typeface="ＭＳ Ｐゴシック" charset="0"/>
                <a:cs typeface="Calibri"/>
              </a:rPr>
              <a:t>Sida</a:t>
            </a:r>
            <a:r>
              <a:rPr lang="en-US" sz="3000" dirty="0">
                <a:latin typeface="Calibri"/>
                <a:ea typeface="ＭＳ Ｐゴシック" charset="0"/>
                <a:cs typeface="Calibri"/>
              </a:rPr>
              <a:t> – FD</a:t>
            </a:r>
          </a:p>
          <a:p>
            <a:pPr algn="l" eaLnBrk="1" hangingPunct="1"/>
            <a:endParaRPr lang="en-US" sz="3000" dirty="0">
              <a:latin typeface="Calibri"/>
              <a:ea typeface="ＭＳ Ｐゴシック" charset="0"/>
              <a:cs typeface="Calibri"/>
            </a:endParaRPr>
          </a:p>
          <a:p>
            <a:pPr algn="l" eaLnBrk="1" hangingPunct="1"/>
            <a:r>
              <a:rPr lang="en-US" sz="3000" dirty="0">
                <a:latin typeface="Calibri"/>
                <a:ea typeface="ＭＳ Ｐゴシック" charset="0"/>
                <a:cs typeface="Calibri"/>
              </a:rPr>
              <a:t>3. Aggregating results: projects, organizations programs, national programs </a:t>
            </a:r>
          </a:p>
          <a:p>
            <a:pPr algn="l" eaLnBrk="1" hangingPunct="1"/>
            <a:endParaRPr lang="en-US" sz="3000" dirty="0">
              <a:latin typeface="Calibri"/>
              <a:ea typeface="ＭＳ Ｐゴシック" charset="0"/>
              <a:cs typeface="Calibri"/>
            </a:endParaRPr>
          </a:p>
          <a:p>
            <a:pPr algn="l" eaLnBrk="1" hangingPunct="1"/>
            <a:r>
              <a:rPr lang="en-US" sz="3000" dirty="0">
                <a:latin typeface="Calibri"/>
                <a:ea typeface="ＭＳ Ｐゴシック" charset="0"/>
                <a:cs typeface="Calibri"/>
              </a:rPr>
              <a:t>4. The flexible approach</a:t>
            </a:r>
          </a:p>
          <a:p>
            <a:pPr algn="l" eaLnBrk="1" hangingPunct="1"/>
            <a:endParaRPr lang="en-US" sz="3000" dirty="0">
              <a:latin typeface="Calibri"/>
              <a:ea typeface="ＭＳ Ｐゴシック" charset="0"/>
              <a:cs typeface="Calibri"/>
            </a:endParaRPr>
          </a:p>
          <a:p>
            <a:pPr algn="l" eaLnBrk="1" hangingPunct="1"/>
            <a:r>
              <a:rPr lang="en-US" sz="3000" dirty="0">
                <a:latin typeface="Calibri"/>
                <a:ea typeface="ＭＳ Ｐゴシック" charset="0"/>
                <a:cs typeface="Calibri"/>
              </a:rPr>
              <a:t>5. The learning process</a:t>
            </a:r>
          </a:p>
          <a:p>
            <a:pPr marL="1200150" lvl="1" indent="-742950" algn="l">
              <a:buFont typeface="Arial" charset="0"/>
              <a:buChar char="•"/>
            </a:pPr>
            <a:endParaRPr lang="en-US" dirty="0">
              <a:solidFill>
                <a:schemeClr val="tx1"/>
              </a:solidFill>
              <a:latin typeface="Arial Narrow" charset="0"/>
              <a:ea typeface="ＭＳ Ｐゴシック" charset="0"/>
            </a:endParaRPr>
          </a:p>
          <a:p>
            <a:pPr algn="l" eaLnBrk="1" hangingPunct="1"/>
            <a:endParaRPr lang="sv-SE" sz="1600" dirty="0">
              <a:solidFill>
                <a:srgbClr val="898989"/>
              </a:solidFill>
              <a:latin typeface="Arial Narro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1544639" y="526732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sv-SE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017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6" name="Rubrik 18"/>
          <p:cNvSpPr>
            <a:spLocks noGrp="1"/>
          </p:cNvSpPr>
          <p:nvPr>
            <p:ph type="title"/>
          </p:nvPr>
        </p:nvSpPr>
        <p:spPr>
          <a:xfrm>
            <a:off x="2970213" y="274639"/>
            <a:ext cx="7240587" cy="6254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v-SE"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3366448" y="887271"/>
          <a:ext cx="4790364" cy="5648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Vänster klammerparentes 5"/>
          <p:cNvSpPr>
            <a:spLocks/>
          </p:cNvSpPr>
          <p:nvPr/>
        </p:nvSpPr>
        <p:spPr bwMode="auto">
          <a:xfrm>
            <a:off x="2970213" y="1119188"/>
            <a:ext cx="163512" cy="3028950"/>
          </a:xfrm>
          <a:prstGeom prst="leftBrace">
            <a:avLst>
              <a:gd name="adj1" fmla="val 8319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7" name="Vänster klammerparentes 6"/>
          <p:cNvSpPr>
            <a:spLocks/>
          </p:cNvSpPr>
          <p:nvPr/>
        </p:nvSpPr>
        <p:spPr bwMode="auto">
          <a:xfrm>
            <a:off x="2806701" y="3232150"/>
            <a:ext cx="163513" cy="3303588"/>
          </a:xfrm>
          <a:prstGeom prst="leftBrace">
            <a:avLst>
              <a:gd name="adj1" fmla="val 8325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8" name="Höger klammerparentes 7"/>
          <p:cNvSpPr>
            <a:spLocks/>
          </p:cNvSpPr>
          <p:nvPr/>
        </p:nvSpPr>
        <p:spPr bwMode="auto">
          <a:xfrm>
            <a:off x="7788275" y="900113"/>
            <a:ext cx="190500" cy="2157412"/>
          </a:xfrm>
          <a:prstGeom prst="rightBrace">
            <a:avLst>
              <a:gd name="adj1" fmla="val 8336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9" name="Höger klammerparentes 8"/>
          <p:cNvSpPr>
            <a:spLocks/>
          </p:cNvSpPr>
          <p:nvPr/>
        </p:nvSpPr>
        <p:spPr bwMode="auto">
          <a:xfrm>
            <a:off x="8156576" y="1979613"/>
            <a:ext cx="231775" cy="2360612"/>
          </a:xfrm>
          <a:prstGeom prst="rightBrace">
            <a:avLst>
              <a:gd name="adj1" fmla="val 8346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0" name="Höger klammerparentes 9"/>
          <p:cNvSpPr>
            <a:spLocks/>
          </p:cNvSpPr>
          <p:nvPr/>
        </p:nvSpPr>
        <p:spPr bwMode="auto">
          <a:xfrm>
            <a:off x="8566151" y="2716214"/>
            <a:ext cx="246063" cy="3303587"/>
          </a:xfrm>
          <a:prstGeom prst="rightBrace">
            <a:avLst>
              <a:gd name="adj1" fmla="val 8329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3" name="textruta 12"/>
          <p:cNvSpPr txBox="1"/>
          <p:nvPr/>
        </p:nvSpPr>
        <p:spPr>
          <a:xfrm>
            <a:off x="2222100" y="1119116"/>
            <a:ext cx="458587" cy="211372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wordArtVert">
            <a:spAutoFit/>
          </a:bodyPr>
          <a:lstStyle/>
          <a:p>
            <a:pPr>
              <a:defRPr/>
            </a:pPr>
            <a:r>
              <a:rPr lang="sv-SE" sz="1500" b="1" dirty="0"/>
              <a:t>RESULTS</a:t>
            </a:r>
          </a:p>
        </p:txBody>
      </p:sp>
      <p:sp>
        <p:nvSpPr>
          <p:cNvPr id="14" name="textruta 13"/>
          <p:cNvSpPr txBox="1"/>
          <p:nvPr/>
        </p:nvSpPr>
        <p:spPr>
          <a:xfrm>
            <a:off x="9194801" y="1257301"/>
            <a:ext cx="1262063" cy="10144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sv-SE" sz="2000" dirty="0"/>
          </a:p>
          <a:p>
            <a:pPr algn="ctr">
              <a:defRPr/>
            </a:pPr>
            <a:r>
              <a:rPr lang="sv-SE" sz="2000" dirty="0"/>
              <a:t>FD / Sida</a:t>
            </a:r>
          </a:p>
          <a:p>
            <a:pPr>
              <a:defRPr/>
            </a:pPr>
            <a:r>
              <a:rPr lang="sv-SE" sz="2000" dirty="0"/>
              <a:t>            </a:t>
            </a:r>
          </a:p>
        </p:txBody>
      </p:sp>
      <p:sp>
        <p:nvSpPr>
          <p:cNvPr id="15" name="textruta 14"/>
          <p:cNvSpPr txBox="1"/>
          <p:nvPr/>
        </p:nvSpPr>
        <p:spPr>
          <a:xfrm>
            <a:off x="9194801" y="2703514"/>
            <a:ext cx="1262063" cy="13239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sv-SE" sz="200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sv-SE" sz="2000">
                <a:solidFill>
                  <a:srgbClr val="000000"/>
                </a:solidFill>
                <a:latin typeface="Calibri" charset="0"/>
                <a:cs typeface="Arial" charset="0"/>
              </a:rPr>
              <a:t>Sida</a:t>
            </a:r>
            <a:r>
              <a:rPr lang="ja-JP" altLang="sv-SE" sz="2000">
                <a:solidFill>
                  <a:srgbClr val="000000"/>
                </a:solidFill>
                <a:latin typeface="Calibri" charset="0"/>
                <a:cs typeface="Arial" charset="0"/>
              </a:rPr>
              <a:t>’</a:t>
            </a:r>
            <a:r>
              <a:rPr lang="sv-SE" altLang="ja-JP" sz="2000">
                <a:solidFill>
                  <a:srgbClr val="000000"/>
                </a:solidFill>
                <a:latin typeface="Calibri" charset="0"/>
                <a:cs typeface="Arial" charset="0"/>
              </a:rPr>
              <a:t>s</a:t>
            </a:r>
          </a:p>
          <a:p>
            <a:pPr algn="ctr" eaLnBrk="1" hangingPunct="1">
              <a:defRPr/>
            </a:pPr>
            <a:r>
              <a:rPr lang="sv-SE" sz="2000">
                <a:solidFill>
                  <a:srgbClr val="000000"/>
                </a:solidFill>
                <a:latin typeface="Calibri" charset="0"/>
                <a:cs typeface="Arial" charset="0"/>
              </a:rPr>
              <a:t>Partners</a:t>
            </a:r>
          </a:p>
          <a:p>
            <a:pPr algn="ctr" eaLnBrk="1" hangingPunct="1">
              <a:defRPr/>
            </a:pPr>
            <a:endParaRPr lang="sv-SE" sz="200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16" name="textruta 15"/>
          <p:cNvSpPr txBox="1"/>
          <p:nvPr/>
        </p:nvSpPr>
        <p:spPr>
          <a:xfrm>
            <a:off x="9194801" y="4340226"/>
            <a:ext cx="1262063" cy="1262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sv-SE" sz="180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sv-SE" sz="2000">
                <a:solidFill>
                  <a:srgbClr val="000000"/>
                </a:solidFill>
                <a:latin typeface="Calibri" charset="0"/>
                <a:cs typeface="Arial" charset="0"/>
              </a:rPr>
              <a:t>Local partners</a:t>
            </a:r>
          </a:p>
          <a:p>
            <a:pPr eaLnBrk="1" hangingPunct="1">
              <a:defRPr/>
            </a:pPr>
            <a:endParaRPr lang="sv-SE" sz="180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20" name="textruta 19"/>
          <p:cNvSpPr txBox="1"/>
          <p:nvPr/>
        </p:nvSpPr>
        <p:spPr>
          <a:xfrm>
            <a:off x="2222100" y="3232836"/>
            <a:ext cx="458587" cy="348696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wordArtVert">
            <a:spAutoFit/>
          </a:bodyPr>
          <a:lstStyle/>
          <a:p>
            <a:pPr>
              <a:defRPr/>
            </a:pPr>
            <a:r>
              <a:rPr lang="sv-SE" sz="1500" b="1" dirty="0"/>
              <a:t>INTERVENTION</a:t>
            </a:r>
          </a:p>
        </p:txBody>
      </p:sp>
    </p:spTree>
    <p:extLst>
      <p:ext uri="{BB962C8B-B14F-4D97-AF65-F5344CB8AC3E}">
        <p14:creationId xmlns:p14="http://schemas.microsoft.com/office/powerpoint/2010/main" val="140567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 Unicode MS"/>
              </a:rPr>
              <a:t>Steps in creating a result oriented organization</a:t>
            </a:r>
          </a:p>
        </p:txBody>
      </p:sp>
      <p:sp>
        <p:nvSpPr>
          <p:cNvPr id="50178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RBM presents a modern concept for creating a result oriented organization</a:t>
            </a:r>
          </a:p>
          <a:p>
            <a:pPr marL="82296" indent="0">
              <a:buNone/>
            </a:pPr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 </a:t>
            </a: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(OECD/DAC) presents 7 steps for establishing a result based culture according to RBM  </a:t>
            </a:r>
          </a:p>
          <a:p>
            <a:endParaRPr lang="en-US" sz="2400" dirty="0">
              <a:latin typeface="Arial Unicode MS"/>
              <a:ea typeface="ＭＳ Ｐゴシック" charset="0"/>
              <a:cs typeface="Arial Unicode MS"/>
            </a:endParaRP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These steps describe a sequence going from planning, implementing, follow-up, evaluation and management</a:t>
            </a:r>
          </a:p>
        </p:txBody>
      </p:sp>
    </p:spTree>
    <p:extLst>
      <p:ext uri="{BB962C8B-B14F-4D97-AF65-F5344CB8AC3E}">
        <p14:creationId xmlns:p14="http://schemas.microsoft.com/office/powerpoint/2010/main" val="239910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1088" y="620713"/>
            <a:ext cx="7772400" cy="4475162"/>
          </a:xfrm>
        </p:spPr>
        <p:txBody>
          <a:bodyPr/>
          <a:lstStyle/>
          <a:p>
            <a:pPr eaLnBrk="1" hangingPunct="1"/>
            <a:r>
              <a:rPr lang="sv-SE" sz="36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RBM</a:t>
            </a:r>
            <a:br>
              <a:rPr lang="sv-SE" sz="3600" i="1" dirty="0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sv-SE" sz="3600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Approach for planning,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monitoring and evaluation of results</a:t>
            </a:r>
            <a:endParaRPr lang="en-US" sz="3600" b="1" dirty="0">
              <a:solidFill>
                <a:schemeClr val="bg2">
                  <a:lumMod val="5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109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ubrik 1"/>
          <p:cNvSpPr>
            <a:spLocks noGrp="1"/>
          </p:cNvSpPr>
          <p:nvPr>
            <p:ph type="title"/>
          </p:nvPr>
        </p:nvSpPr>
        <p:spPr>
          <a:xfrm>
            <a:off x="697832" y="274639"/>
            <a:ext cx="9759856" cy="85709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 Unicode MS"/>
                <a:cs typeface="Arial Unicode MS"/>
              </a:rPr>
              <a:t>3 dimensions, 7 steps</a:t>
            </a:r>
          </a:p>
        </p:txBody>
      </p:sp>
      <p:sp>
        <p:nvSpPr>
          <p:cNvPr id="51202" name="Platshållare för innehåll 2"/>
          <p:cNvSpPr>
            <a:spLocks noGrp="1"/>
          </p:cNvSpPr>
          <p:nvPr>
            <p:ph idx="1"/>
          </p:nvPr>
        </p:nvSpPr>
        <p:spPr>
          <a:xfrm>
            <a:off x="577516" y="1018562"/>
            <a:ext cx="9633285" cy="5319154"/>
          </a:xfrm>
        </p:spPr>
        <p:txBody>
          <a:bodyPr>
            <a:noAutofit/>
          </a:bodyPr>
          <a:lstStyle/>
          <a:p>
            <a:pPr lvl="2"/>
            <a:r>
              <a:rPr lang="sv-SE" dirty="0">
                <a:latin typeface="Arial Unicode MS"/>
                <a:ea typeface="ＭＳ Ｐゴシック" charset="0"/>
                <a:cs typeface="Arial Unicode MS"/>
              </a:rPr>
              <a:t>1. </a:t>
            </a:r>
            <a:r>
              <a:rPr lang="en-US" dirty="0">
                <a:latin typeface="Arial Unicode MS"/>
                <a:ea typeface="ＭＳ Ｐゴシック" charset="0"/>
                <a:cs typeface="Arial Unicode MS"/>
              </a:rPr>
              <a:t>Planning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Formulation of goals 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Formulation of results 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Identification of indicators </a:t>
            </a:r>
          </a:p>
          <a:p>
            <a:pPr lvl="2"/>
            <a:r>
              <a:rPr lang="en-US" dirty="0">
                <a:latin typeface="Arial Unicode MS"/>
                <a:ea typeface="ＭＳ Ｐゴシック" charset="0"/>
                <a:cs typeface="Arial Unicode MS"/>
              </a:rPr>
              <a:t>2. Implementation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Follow-up of results  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Reporting of results  </a:t>
            </a:r>
          </a:p>
          <a:p>
            <a:pPr lvl="2"/>
            <a:r>
              <a:rPr lang="en-US" dirty="0">
                <a:latin typeface="Arial Unicode MS"/>
                <a:ea typeface="ＭＳ Ｐゴシック" charset="0"/>
                <a:cs typeface="Arial Unicode MS"/>
              </a:rPr>
              <a:t>3. Result based leadership (management) 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Integration of recommendations from evaluations </a:t>
            </a:r>
          </a:p>
          <a:p>
            <a:pPr lvl="4"/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Using information generated by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667389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 Unicode MS"/>
                <a:cs typeface="Arial Unicode MS"/>
              </a:rPr>
              <a:t>Planning (strategic)</a:t>
            </a:r>
          </a:p>
        </p:txBody>
      </p:sp>
      <p:sp>
        <p:nvSpPr>
          <p:cNvPr id="52226" name="Platshållare för innehåll 2"/>
          <p:cNvSpPr>
            <a:spLocks noGrp="1"/>
          </p:cNvSpPr>
          <p:nvPr>
            <p:ph idx="1"/>
          </p:nvPr>
        </p:nvSpPr>
        <p:spPr>
          <a:xfrm>
            <a:off x="565484" y="1600200"/>
            <a:ext cx="9645316" cy="52578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Formulation of strategic goals</a:t>
            </a: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In order to apply RBM there has to be goals formulated: Present the expected future image of reality that can be affected by the organization/project. </a:t>
            </a: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Formulating results/effects: Outcomes and outputs?</a:t>
            </a: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Identification of indicators: tools to measure results and make necessary decisions through analysis of relevant information, make adjustments and align with the set strategic direction.  </a:t>
            </a:r>
          </a:p>
        </p:txBody>
      </p:sp>
    </p:spTree>
    <p:extLst>
      <p:ext uri="{BB962C8B-B14F-4D97-AF65-F5344CB8AC3E}">
        <p14:creationId xmlns:p14="http://schemas.microsoft.com/office/powerpoint/2010/main" val="327883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v-SE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…</a:t>
            </a:r>
            <a:r>
              <a:rPr lang="sv-SE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Planning (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strategic</a:t>
            </a:r>
            <a:r>
              <a:rPr lang="sv-SE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)</a:t>
            </a:r>
            <a:r>
              <a:rPr lang="sv-SE" sz="3200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53250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Risk management</a:t>
            </a: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Risk management is a part of RBM </a:t>
            </a:r>
          </a:p>
          <a:p>
            <a:endParaRPr lang="en-US" sz="2400" dirty="0">
              <a:latin typeface="Arial Unicode MS"/>
              <a:ea typeface="ＭＳ Ｐゴシック" charset="0"/>
              <a:cs typeface="Arial Unicode MS"/>
            </a:endParaRP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Risks must be identified and followed up </a:t>
            </a:r>
          </a:p>
          <a:p>
            <a:endParaRPr lang="en-US" sz="2400" dirty="0">
              <a:latin typeface="Arial Unicode MS"/>
              <a:ea typeface="ＭＳ Ｐゴシック" charset="0"/>
              <a:cs typeface="Arial Unicode MS"/>
            </a:endParaRP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Potential internal risks – related to input and the activities output </a:t>
            </a:r>
          </a:p>
          <a:p>
            <a:endParaRPr lang="en-US" sz="2400" dirty="0">
              <a:latin typeface="Arial Unicode MS"/>
              <a:ea typeface="ＭＳ Ｐゴシック" charset="0"/>
              <a:cs typeface="Arial Unicode MS"/>
            </a:endParaRPr>
          </a:p>
          <a:p>
            <a:r>
              <a:rPr lang="en-US" sz="2400" dirty="0">
                <a:latin typeface="Arial Unicode MS"/>
                <a:ea typeface="ＭＳ Ｐゴシック" charset="0"/>
                <a:cs typeface="Arial Unicode MS"/>
              </a:rPr>
              <a:t>External: affects the relationship output-outcome-impact</a:t>
            </a:r>
          </a:p>
        </p:txBody>
      </p:sp>
    </p:spTree>
    <p:extLst>
      <p:ext uri="{BB962C8B-B14F-4D97-AF65-F5344CB8AC3E}">
        <p14:creationId xmlns:p14="http://schemas.microsoft.com/office/powerpoint/2010/main" val="1023097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SE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Planning</a:t>
            </a:r>
            <a:r>
              <a:rPr lang="sv-SE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sv-SE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(operative)</a:t>
            </a:r>
          </a:p>
        </p:txBody>
      </p:sp>
      <p:sp>
        <p:nvSpPr>
          <p:cNvPr id="54274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Activities</a:t>
            </a:r>
          </a:p>
          <a:p>
            <a:endParaRPr lang="sv-SE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sv-SE" dirty="0">
                <a:latin typeface="Calibri" charset="0"/>
                <a:ea typeface="ＭＳ Ｐゴシック" charset="0"/>
                <a:cs typeface="ＭＳ Ｐゴシック" charset="0"/>
              </a:rPr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783708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011034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br>
              <a:rPr lang="en-US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(OECD Glossary)</a:t>
            </a:r>
            <a:endParaRPr lang="sv-SE" sz="32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11927" y="1905000"/>
            <a:ext cx="9592685" cy="4006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output, outcome or impact</a:t>
            </a:r>
          </a:p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(intended or unintended, positive and/or negative) of a development intervention.</a:t>
            </a:r>
          </a:p>
          <a:p>
            <a:pPr marL="0" indent="0"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Related terms : outcome, effect, impacts </a:t>
            </a:r>
            <a:endParaRPr lang="sv-S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849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b="1" dirty="0" err="1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What</a:t>
            </a:r>
            <a:r>
              <a:rPr lang="sv-SE" sz="3200" b="1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 is RBM?</a:t>
            </a:r>
          </a:p>
        </p:txBody>
      </p:sp>
      <p:sp>
        <p:nvSpPr>
          <p:cNvPr id="21506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  <a:ea typeface="ＭＳ Ｐゴシック" charset="0"/>
                <a:cs typeface="ＭＳ Ｐゴシック" charset="0"/>
              </a:rPr>
              <a:t>Definition (</a:t>
            </a:r>
            <a:r>
              <a:rPr lang="en-US" sz="2400" b="1" i="1" dirty="0">
                <a:latin typeface="+mj-lt"/>
              </a:rPr>
              <a:t>Organization for Economic Co-operation and Development: </a:t>
            </a:r>
            <a:r>
              <a:rPr lang="en-US" dirty="0">
                <a:latin typeface="+mj-lt"/>
                <a:ea typeface="ＭＳ Ｐゴシック" charset="0"/>
                <a:cs typeface="ＭＳ Ｐゴシック" charset="0"/>
              </a:rPr>
              <a:t>OECD 2002):</a:t>
            </a:r>
          </a:p>
          <a:p>
            <a:pPr lvl="1">
              <a:buFont typeface="Arial" charset="0"/>
              <a:buNone/>
            </a:pPr>
            <a:r>
              <a:rPr lang="en-US" altLang="ja-JP" dirty="0">
                <a:latin typeface="+mj-lt"/>
                <a:ea typeface="ＭＳ Ｐゴシック" charset="0"/>
              </a:rPr>
              <a:t>”RBM is a management strategy focusing on performance and achievement of outputs, outcomes and impacts.” </a:t>
            </a:r>
            <a:r>
              <a:rPr lang="en-US" dirty="0"/>
              <a:t>Related term: logical framework </a:t>
            </a:r>
            <a:endParaRPr lang="en-US" altLang="ja-JP" dirty="0">
              <a:latin typeface="+mj-lt"/>
              <a:ea typeface="ＭＳ Ｐゴシック" charset="0"/>
            </a:endParaRPr>
          </a:p>
          <a:p>
            <a:r>
              <a:rPr lang="en-US" dirty="0">
                <a:latin typeface="+mj-lt"/>
                <a:ea typeface="ＭＳ Ｐゴシック" charset="0"/>
                <a:cs typeface="ＭＳ Ｐゴシック" charset="0"/>
              </a:rPr>
              <a:t>Definition (CIDA 2000) </a:t>
            </a:r>
          </a:p>
          <a:p>
            <a:pPr lvl="1">
              <a:buFont typeface="Arial" charset="0"/>
              <a:buNone/>
            </a:pPr>
            <a:r>
              <a:rPr lang="en-US" dirty="0">
                <a:latin typeface="+mj-lt"/>
                <a:ea typeface="ＭＳ Ｐゴシック" charset="0"/>
              </a:rPr>
              <a:t>“RBM is a management philosophy and approach that emphasizes development of results in planning, implementation, learning and reporting.”</a:t>
            </a:r>
          </a:p>
        </p:txBody>
      </p:sp>
    </p:spTree>
    <p:extLst>
      <p:ext uri="{BB962C8B-B14F-4D97-AF65-F5344CB8AC3E}">
        <p14:creationId xmlns:p14="http://schemas.microsoft.com/office/powerpoint/2010/main" val="186647932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Oval 8"/>
          <p:cNvSpPr>
            <a:spLocks/>
          </p:cNvSpPr>
          <p:nvPr/>
        </p:nvSpPr>
        <p:spPr bwMode="auto">
          <a:xfrm>
            <a:off x="1952626" y="1268414"/>
            <a:ext cx="8501063" cy="3673475"/>
          </a:xfrm>
          <a:prstGeom prst="ellipse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v-SE" b="1"/>
          </a:p>
        </p:txBody>
      </p:sp>
      <p:sp>
        <p:nvSpPr>
          <p:cNvPr id="412675" name="Oval 8"/>
          <p:cNvSpPr>
            <a:spLocks/>
          </p:cNvSpPr>
          <p:nvPr/>
        </p:nvSpPr>
        <p:spPr bwMode="auto">
          <a:xfrm>
            <a:off x="1992313" y="1557339"/>
            <a:ext cx="5975350" cy="3095625"/>
          </a:xfrm>
          <a:prstGeom prst="ellipse">
            <a:avLst/>
          </a:prstGeom>
          <a:solidFill>
            <a:schemeClr val="accent4">
              <a:lumMod val="40000"/>
              <a:lumOff val="60000"/>
              <a:alpha val="6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v-SE" b="1"/>
          </a:p>
        </p:txBody>
      </p:sp>
      <p:sp>
        <p:nvSpPr>
          <p:cNvPr id="104453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71438"/>
            <a:ext cx="8229600" cy="1143000"/>
          </a:xfrm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RBM and changes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ヒラギノ角ゴ Pro W6" charset="-128"/>
              <a:cs typeface="Calibri" panose="020F0502020204030204" pitchFamily="34" charset="0"/>
            </a:endParaRPr>
          </a:p>
        </p:txBody>
      </p:sp>
      <p:sp>
        <p:nvSpPr>
          <p:cNvPr id="412677" name="Oval 8"/>
          <p:cNvSpPr>
            <a:spLocks/>
          </p:cNvSpPr>
          <p:nvPr/>
        </p:nvSpPr>
        <p:spPr bwMode="auto">
          <a:xfrm>
            <a:off x="1778001" y="2178049"/>
            <a:ext cx="3424237" cy="2032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v-SE" b="1"/>
          </a:p>
        </p:txBody>
      </p:sp>
      <p:sp>
        <p:nvSpPr>
          <p:cNvPr id="277513" name="Rectangle 9"/>
          <p:cNvSpPr>
            <a:spLocks/>
          </p:cNvSpPr>
          <p:nvPr/>
        </p:nvSpPr>
        <p:spPr bwMode="auto">
          <a:xfrm>
            <a:off x="2381250" y="2500313"/>
            <a:ext cx="25717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defRPr/>
            </a:pPr>
            <a:r>
              <a:rPr lang="en-US" sz="2000" b="1" dirty="0">
                <a:sym typeface="Arial" pitchFamily="34" charset="0"/>
              </a:rPr>
              <a:t>Sphere of control = operational environment</a:t>
            </a:r>
          </a:p>
          <a:p>
            <a:pPr marL="39688"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sym typeface="Arial" pitchFamily="34" charset="0"/>
              </a:rPr>
              <a:t>Direct control</a:t>
            </a:r>
          </a:p>
          <a:p>
            <a:pPr marL="39688">
              <a:defRPr/>
            </a:pP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  <a:sym typeface="Arial" pitchFamily="34" charset="0"/>
              </a:rPr>
              <a:t>Programme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sym typeface="Arial" pitchFamily="34" charset="0"/>
              </a:rPr>
              <a:t>/</a:t>
            </a:r>
          </a:p>
          <a:p>
            <a:pPr marL="39688">
              <a:defRPr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sym typeface="Arial" pitchFamily="34" charset="0"/>
              </a:rPr>
              <a:t>projects</a:t>
            </a: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sym typeface="Arial" pitchFamily="34" charset="0"/>
              </a:rPr>
              <a:t>	</a:t>
            </a:r>
          </a:p>
        </p:txBody>
      </p:sp>
      <p:sp>
        <p:nvSpPr>
          <p:cNvPr id="104456" name="Rectangle 9"/>
          <p:cNvSpPr>
            <a:spLocks/>
          </p:cNvSpPr>
          <p:nvPr/>
        </p:nvSpPr>
        <p:spPr bwMode="auto">
          <a:xfrm>
            <a:off x="5310188" y="2500313"/>
            <a:ext cx="25003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/>
            <a:r>
              <a:rPr lang="en-US" sz="2000" b="1" dirty="0">
                <a:latin typeface="Calibri" charset="0"/>
                <a:sym typeface="Arial" charset="0"/>
              </a:rPr>
              <a:t>Sphere of influence = relationships &amp; interactions</a:t>
            </a:r>
          </a:p>
          <a:p>
            <a:pPr marL="39688"/>
            <a:r>
              <a:rPr lang="en-US" sz="2000" b="1" i="1" dirty="0">
                <a:solidFill>
                  <a:srgbClr val="003F75"/>
                </a:solidFill>
                <a:latin typeface="Calibri" charset="0"/>
                <a:sym typeface="Arial" charset="0"/>
              </a:rPr>
              <a:t>Direct influence</a:t>
            </a:r>
          </a:p>
          <a:p>
            <a:pPr marL="39688"/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Calibri" charset="0"/>
                <a:sym typeface="Arial" charset="0"/>
              </a:rPr>
              <a:t>Actor  groups/ Boundary partners</a:t>
            </a:r>
            <a:r>
              <a:rPr lang="en-US" sz="2000" b="1" dirty="0">
                <a:latin typeface="Calibri" charset="0"/>
                <a:sym typeface="Arial" charset="0"/>
              </a:rPr>
              <a:t>	 </a:t>
            </a:r>
          </a:p>
          <a:p>
            <a:pPr marL="39688"/>
            <a:endParaRPr lang="en-US" sz="2000" b="1" dirty="0">
              <a:latin typeface="Calibri" charset="0"/>
              <a:sym typeface="Arial" charset="0"/>
            </a:endParaRPr>
          </a:p>
        </p:txBody>
      </p:sp>
      <p:sp>
        <p:nvSpPr>
          <p:cNvPr id="104457" name="Rectangle 9"/>
          <p:cNvSpPr>
            <a:spLocks/>
          </p:cNvSpPr>
          <p:nvPr/>
        </p:nvSpPr>
        <p:spPr bwMode="auto">
          <a:xfrm>
            <a:off x="7953376" y="2492375"/>
            <a:ext cx="27146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/>
            <a:r>
              <a:rPr lang="en-US" sz="2000" b="1" dirty="0">
                <a:latin typeface="Calibri" charset="0"/>
                <a:sym typeface="Arial" charset="0"/>
              </a:rPr>
              <a:t>Sphere of interest</a:t>
            </a:r>
          </a:p>
          <a:p>
            <a:pPr marL="39688"/>
            <a:r>
              <a:rPr lang="en-US" sz="2000" b="1" dirty="0">
                <a:latin typeface="Calibri" charset="0"/>
                <a:sym typeface="Arial" charset="0"/>
              </a:rPr>
              <a:t>= social, economical, environmental factors</a:t>
            </a:r>
          </a:p>
          <a:p>
            <a:pPr marL="39688"/>
            <a:r>
              <a:rPr lang="en-US" sz="2000" b="1" i="1" dirty="0">
                <a:solidFill>
                  <a:srgbClr val="003F75"/>
                </a:solidFill>
                <a:latin typeface="Calibri" charset="0"/>
                <a:sym typeface="Arial" charset="0"/>
              </a:rPr>
              <a:t>Indirect influence / Contribution</a:t>
            </a:r>
          </a:p>
          <a:p>
            <a:pPr marL="39688"/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Calibri" charset="0"/>
                <a:sym typeface="Arial" charset="0"/>
              </a:rPr>
              <a:t>Stakeholders / beneficiaries</a:t>
            </a:r>
          </a:p>
          <a:p>
            <a:pPr marL="39688"/>
            <a:endParaRPr lang="en-US" sz="2000" b="1" i="1" dirty="0">
              <a:solidFill>
                <a:srgbClr val="FF0000"/>
              </a:solidFill>
              <a:latin typeface="Calibri" charset="0"/>
              <a:sym typeface="Arial" charset="0"/>
            </a:endParaRPr>
          </a:p>
        </p:txBody>
      </p:sp>
      <p:grpSp>
        <p:nvGrpSpPr>
          <p:cNvPr id="104458" name="Group 9"/>
          <p:cNvGrpSpPr>
            <a:grpSpLocks/>
          </p:cNvGrpSpPr>
          <p:nvPr/>
        </p:nvGrpSpPr>
        <p:grpSpPr bwMode="auto">
          <a:xfrm>
            <a:off x="1663699" y="5102729"/>
            <a:ext cx="3400425" cy="882435"/>
            <a:chOff x="391" y="3216"/>
            <a:chExt cx="2053" cy="615"/>
          </a:xfrm>
        </p:grpSpPr>
        <p:sp>
          <p:nvSpPr>
            <p:cNvPr id="412682" name="Text Box 10"/>
            <p:cNvSpPr txBox="1">
              <a:spLocks noChangeArrowheads="1"/>
            </p:cNvSpPr>
            <p:nvPr/>
          </p:nvSpPr>
          <p:spPr bwMode="auto">
            <a:xfrm>
              <a:off x="391" y="3216"/>
              <a:ext cx="776" cy="61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GB" b="1" dirty="0"/>
                <a:t>Inputs</a:t>
              </a:r>
            </a:p>
            <a:p>
              <a:pPr>
                <a:defRPr/>
              </a:pPr>
              <a:endParaRPr lang="en-GB" b="1" dirty="0"/>
            </a:p>
            <a:p>
              <a:pPr>
                <a:defRPr/>
              </a:pPr>
              <a:endParaRPr lang="en-GB" b="1" dirty="0"/>
            </a:p>
          </p:txBody>
        </p:sp>
        <p:sp>
          <p:nvSpPr>
            <p:cNvPr id="412683" name="Text Box 11"/>
            <p:cNvSpPr txBox="1">
              <a:spLocks noChangeArrowheads="1"/>
            </p:cNvSpPr>
            <p:nvPr/>
          </p:nvSpPr>
          <p:spPr bwMode="auto">
            <a:xfrm>
              <a:off x="1011" y="3216"/>
              <a:ext cx="763" cy="61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GB" b="1" dirty="0"/>
                <a:t>Activities</a:t>
              </a:r>
            </a:p>
            <a:p>
              <a:pPr>
                <a:defRPr/>
              </a:pPr>
              <a:endParaRPr lang="en-GB" b="1" dirty="0"/>
            </a:p>
            <a:p>
              <a:pPr>
                <a:defRPr/>
              </a:pPr>
              <a:endParaRPr lang="en-GB" b="1" dirty="0"/>
            </a:p>
          </p:txBody>
        </p:sp>
        <p:sp>
          <p:nvSpPr>
            <p:cNvPr id="412684" name="Text Box 12"/>
            <p:cNvSpPr txBox="1">
              <a:spLocks noChangeArrowheads="1"/>
            </p:cNvSpPr>
            <p:nvPr/>
          </p:nvSpPr>
          <p:spPr bwMode="auto">
            <a:xfrm>
              <a:off x="1771" y="3216"/>
              <a:ext cx="673" cy="61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GB" b="1" dirty="0"/>
                <a:t>Outputs</a:t>
              </a:r>
            </a:p>
            <a:p>
              <a:pPr>
                <a:defRPr/>
              </a:pPr>
              <a:endParaRPr lang="en-GB" b="1" dirty="0"/>
            </a:p>
            <a:p>
              <a:pPr>
                <a:defRPr/>
              </a:pPr>
              <a:endParaRPr lang="en-GB" b="1" dirty="0"/>
            </a:p>
          </p:txBody>
        </p:sp>
      </p:grpSp>
      <p:sp>
        <p:nvSpPr>
          <p:cNvPr id="412688" name="Text Box 16"/>
          <p:cNvSpPr txBox="1">
            <a:spLocks noChangeArrowheads="1"/>
          </p:cNvSpPr>
          <p:nvPr/>
        </p:nvSpPr>
        <p:spPr bwMode="auto">
          <a:xfrm>
            <a:off x="5537424" y="5143501"/>
            <a:ext cx="1661666" cy="646331"/>
          </a:xfrm>
          <a:prstGeom prst="rect">
            <a:avLst/>
          </a:prstGeom>
          <a:solidFill>
            <a:schemeClr val="accent4">
              <a:lumMod val="40000"/>
              <a:lumOff val="60000"/>
              <a:alpha val="80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/>
              <a:t>Outcomes / </a:t>
            </a:r>
          </a:p>
          <a:p>
            <a:pPr>
              <a:defRPr/>
            </a:pPr>
            <a:r>
              <a:rPr lang="en-GB" b="1" dirty="0"/>
              <a:t>result areas</a:t>
            </a:r>
          </a:p>
        </p:txBody>
      </p:sp>
      <p:sp>
        <p:nvSpPr>
          <p:cNvPr id="412691" name="Text Box 19"/>
          <p:cNvSpPr txBox="1">
            <a:spLocks noChangeArrowheads="1"/>
          </p:cNvSpPr>
          <p:nvPr/>
        </p:nvSpPr>
        <p:spPr bwMode="auto">
          <a:xfrm>
            <a:off x="8382001" y="5214939"/>
            <a:ext cx="1643063" cy="376237"/>
          </a:xfrm>
          <a:prstGeom prst="rect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/>
              <a:t>Impacts</a:t>
            </a:r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2242343" y="3821907"/>
            <a:ext cx="5715000" cy="71438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4953001" y="3786189"/>
            <a:ext cx="5643563" cy="71437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06842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v-SE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The RBM approach</a:t>
            </a:r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556258"/>
              </p:ext>
            </p:extLst>
          </p:nvPr>
        </p:nvGraphicFramePr>
        <p:xfrm>
          <a:off x="197485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86781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RBM – Results: the change as starting point</a:t>
            </a:r>
          </a:p>
        </p:txBody>
      </p:sp>
      <p:graphicFrame>
        <p:nvGraphicFramePr>
          <p:cNvPr id="6" name="Platshållare för innehåll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1756975"/>
              </p:ext>
            </p:extLst>
          </p:nvPr>
        </p:nvGraphicFramePr>
        <p:xfrm>
          <a:off x="2388852" y="1801858"/>
          <a:ext cx="7575457" cy="330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901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75D31E-DB30-4DE2-9CC8-C735CDF1A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9B75D31E-DB30-4DE2-9CC8-C735CDF1A8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950027D-5976-4FD1-A02D-DFEDD4E455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E950027D-5976-4FD1-A02D-DFEDD4E455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EBA8F74-C7C1-4B7A-802F-F4B18EE71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6EBA8F74-C7C1-4B7A-802F-F4B18EE71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143B2-F999-4847-8EAC-2FCFABE40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RBM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DAAD3-1E4B-2B46-BECC-587914FCE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6812" y="1540188"/>
            <a:ext cx="8915400" cy="45956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Define expected results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Focus attention on result achievement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Measure performance regularly and objectively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Learn from performance information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Make adjustments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Improve the efficiency and effectiveness</a:t>
            </a:r>
          </a:p>
          <a:p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6E2A17-F17D-854A-A9B9-2E0E2A711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0068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ubrik 1"/>
          <p:cNvSpPr>
            <a:spLocks noGrp="1"/>
          </p:cNvSpPr>
          <p:nvPr>
            <p:ph type="title"/>
          </p:nvPr>
        </p:nvSpPr>
        <p:spPr>
          <a:xfrm>
            <a:off x="1981199" y="596401"/>
            <a:ext cx="8911687" cy="1280890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Results chain (OECD)</a:t>
            </a:r>
            <a:br>
              <a:rPr lang="en-GB" sz="3200" b="1" dirty="0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en-GB" sz="3200" b="1" dirty="0">
              <a:solidFill>
                <a:srgbClr val="1F497D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Platshållare för innehåll 2"/>
          <p:cNvSpPr>
            <a:spLocks noGrp="1"/>
          </p:cNvSpPr>
          <p:nvPr>
            <p:ph idx="1"/>
          </p:nvPr>
        </p:nvSpPr>
        <p:spPr>
          <a:xfrm>
            <a:off x="1981199" y="1417638"/>
            <a:ext cx="8714509" cy="47180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Input       Activity       Output       Outcome        Impact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3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3000" dirty="0">
                <a:latin typeface="Calibri" charset="0"/>
                <a:ea typeface="ＭＳ Ｐゴシック" charset="0"/>
                <a:cs typeface="ＭＳ Ｐゴシック" charset="0"/>
              </a:rPr>
              <a:t>The Intervention (input to output, sphere of control)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3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3000" dirty="0">
                <a:latin typeface="Calibri" charset="0"/>
                <a:ea typeface="ＭＳ Ｐゴシック" charset="0"/>
                <a:cs typeface="ＭＳ Ｐゴシック" charset="0"/>
              </a:rPr>
              <a:t>Result (output to impact, sphere of influence)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3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3000" dirty="0">
                <a:latin typeface="Calibri" charset="0"/>
                <a:ea typeface="ＭＳ Ｐゴシック" charset="0"/>
                <a:cs typeface="ＭＳ Ｐゴシック" charset="0"/>
              </a:rPr>
              <a:t>Effects of the intervention (outcome to impact, sphere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3000" dirty="0">
                <a:latin typeface="Calibri" charset="0"/>
                <a:ea typeface="ＭＳ Ｐゴシック" charset="0"/>
                <a:cs typeface="ＭＳ Ｐゴシック" charset="0"/>
              </a:rPr>
              <a:t>of influence)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3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5" name="Rak pil 4"/>
          <p:cNvCxnSpPr>
            <a:cxnSpLocks noChangeShapeType="1"/>
          </p:cNvCxnSpPr>
          <p:nvPr/>
        </p:nvCxnSpPr>
        <p:spPr bwMode="auto">
          <a:xfrm>
            <a:off x="7285781" y="1643526"/>
            <a:ext cx="3048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" name="Rak pil 8"/>
          <p:cNvCxnSpPr>
            <a:cxnSpLocks noChangeShapeType="1"/>
          </p:cNvCxnSpPr>
          <p:nvPr/>
        </p:nvCxnSpPr>
        <p:spPr bwMode="auto">
          <a:xfrm flipV="1">
            <a:off x="4180655" y="1643526"/>
            <a:ext cx="304800" cy="4762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" name="Rak pil 10"/>
          <p:cNvCxnSpPr>
            <a:cxnSpLocks noChangeShapeType="1"/>
          </p:cNvCxnSpPr>
          <p:nvPr/>
        </p:nvCxnSpPr>
        <p:spPr bwMode="auto">
          <a:xfrm>
            <a:off x="5550547" y="1643526"/>
            <a:ext cx="317500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" name="Rak pil 11"/>
          <p:cNvCxnSpPr>
            <a:cxnSpLocks noChangeShapeType="1"/>
          </p:cNvCxnSpPr>
          <p:nvPr/>
        </p:nvCxnSpPr>
        <p:spPr bwMode="auto">
          <a:xfrm>
            <a:off x="2749550" y="1643526"/>
            <a:ext cx="3048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128073291"/>
      </p:ext>
    </p:extLst>
  </p:cSld>
  <p:clrMapOvr>
    <a:masterClrMapping/>
  </p:clrMapOvr>
</p:sld>
</file>

<file path=ppt/theme/theme1.xml><?xml version="1.0" encoding="utf-8"?>
<a:theme xmlns:a="http://schemas.openxmlformats.org/drawingml/2006/main" name="Slinga">
  <a:themeElements>
    <a:clrScheme name="Varm blå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ng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ng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827</Words>
  <Application>Microsoft Macintosh PowerPoint</Application>
  <PresentationFormat>Bredbild</PresentationFormat>
  <Paragraphs>183</Paragraphs>
  <Slides>23</Slides>
  <Notes>9</Notes>
  <HiddenSlides>0</HiddenSlides>
  <MMClips>0</MMClips>
  <ScaleCrop>false</ScaleCrop>
  <HeadingPairs>
    <vt:vector size="8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23</vt:i4>
      </vt:variant>
    </vt:vector>
  </HeadingPairs>
  <TitlesOfParts>
    <vt:vector size="31" baseType="lpstr">
      <vt:lpstr>Arial Unicode MS</vt:lpstr>
      <vt:lpstr>Arial</vt:lpstr>
      <vt:lpstr>Arial Narrow</vt:lpstr>
      <vt:lpstr>Calibri</vt:lpstr>
      <vt:lpstr>Century Gothic</vt:lpstr>
      <vt:lpstr>Wingdings 3</vt:lpstr>
      <vt:lpstr>Slinga</vt:lpstr>
      <vt:lpstr>Dokument</vt:lpstr>
      <vt:lpstr>Result based Management</vt:lpstr>
      <vt:lpstr>RBM Approach for planning, monitoring and evaluation of results</vt:lpstr>
      <vt:lpstr>Results  (OECD Glossary)</vt:lpstr>
      <vt:lpstr>What is RBM?</vt:lpstr>
      <vt:lpstr>RBM and changes</vt:lpstr>
      <vt:lpstr>The RBM approach</vt:lpstr>
      <vt:lpstr>RBM – Results: the change as starting point</vt:lpstr>
      <vt:lpstr>RBM</vt:lpstr>
      <vt:lpstr>Results chain (OECD) </vt:lpstr>
      <vt:lpstr>Chain of Results</vt:lpstr>
      <vt:lpstr>RBM Terminology</vt:lpstr>
      <vt:lpstr>Chain of Results</vt:lpstr>
      <vt:lpstr>One chain, several chains?</vt:lpstr>
      <vt:lpstr>Cause and effect relationship of results</vt:lpstr>
      <vt:lpstr>PowerPoint-presentation</vt:lpstr>
      <vt:lpstr>RBM approach</vt:lpstr>
      <vt:lpstr>Follow-up of results</vt:lpstr>
      <vt:lpstr> </vt:lpstr>
      <vt:lpstr>Steps in creating a result oriented organization</vt:lpstr>
      <vt:lpstr>3 dimensions, 7 steps</vt:lpstr>
      <vt:lpstr>Planning (strategic)</vt:lpstr>
      <vt:lpstr>…Planning (strategic) </vt:lpstr>
      <vt:lpstr>Planning (operative)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 based Management</dc:title>
  <dc:creator>Maria Holmqvist</dc:creator>
  <cp:lastModifiedBy>Maria Holmqvist</cp:lastModifiedBy>
  <cp:revision>17</cp:revision>
  <cp:lastPrinted>2020-06-06T12:50:41Z</cp:lastPrinted>
  <dcterms:created xsi:type="dcterms:W3CDTF">2020-05-26T18:52:49Z</dcterms:created>
  <dcterms:modified xsi:type="dcterms:W3CDTF">2020-06-06T14:33:57Z</dcterms:modified>
</cp:coreProperties>
</file>