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444" r:id="rId2"/>
    <p:sldId id="432" r:id="rId3"/>
    <p:sldId id="433" r:id="rId4"/>
    <p:sldId id="543" r:id="rId5"/>
    <p:sldId id="541" r:id="rId6"/>
    <p:sldId id="434" r:id="rId7"/>
    <p:sldId id="43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296"/>
  </p:normalViewPr>
  <p:slideViewPr>
    <p:cSldViewPr snapToGrid="0" snapToObjects="1">
      <p:cViewPr varScale="1">
        <p:scale>
          <a:sx n="76" d="100"/>
          <a:sy n="76" d="100"/>
        </p:scale>
        <p:origin x="21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40E0D-8530-834C-A2F1-B6B6A8D9B4CE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s-ES_tradnl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2127E-A462-1A42-BAB7-B0C9AC9DA43C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8844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>
            <a:extLst>
              <a:ext uri="{FF2B5EF4-FFF2-40B4-BE49-F238E27FC236}">
                <a16:creationId xmlns:a16="http://schemas.microsoft.com/office/drawing/2014/main" id="{1A321FB1-8A48-D843-ACAE-A0BBE42207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7CA3B48-D7FE-D14D-AB1F-87C8C04F48E6}" type="slidenum">
              <a:rPr lang="sv-SE" altLang="sv-SE">
                <a:latin typeface="Calibri" panose="020F0502020204030204" pitchFamily="34" charset="0"/>
              </a:rPr>
              <a:pPr eaLnBrk="1" hangingPunct="1"/>
              <a:t>2</a:t>
            </a:fld>
            <a:endParaRPr lang="sv-SE" altLang="sv-SE">
              <a:latin typeface="Calibri" panose="020F0502020204030204" pitchFamily="34" charset="0"/>
            </a:endParaRPr>
          </a:p>
        </p:txBody>
      </p:sp>
      <p:sp>
        <p:nvSpPr>
          <p:cNvPr id="128003" name="Rectangle 2">
            <a:extLst>
              <a:ext uri="{FF2B5EF4-FFF2-40B4-BE49-F238E27FC236}">
                <a16:creationId xmlns:a16="http://schemas.microsoft.com/office/drawing/2014/main" id="{9CD5693C-63A8-C048-BE52-F1B43D320F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4" name="Rectangle 3">
            <a:extLst>
              <a:ext uri="{FF2B5EF4-FFF2-40B4-BE49-F238E27FC236}">
                <a16:creationId xmlns:a16="http://schemas.microsoft.com/office/drawing/2014/main" id="{F6DADCBB-3381-FC49-9DCC-88D23F7B25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sv-SE" altLang="sv-SE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2899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>
            <a:extLst>
              <a:ext uri="{FF2B5EF4-FFF2-40B4-BE49-F238E27FC236}">
                <a16:creationId xmlns:a16="http://schemas.microsoft.com/office/drawing/2014/main" id="{3FF49872-9611-CC4D-84D6-46D3CCAF03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FECCC58-7B94-4845-8DC7-C9D41A66CA3D}" type="slidenum">
              <a:rPr lang="sv-SE" altLang="sv-SE">
                <a:latin typeface="Calibri" panose="020F0502020204030204" pitchFamily="34" charset="0"/>
              </a:rPr>
              <a:pPr eaLnBrk="1" hangingPunct="1"/>
              <a:t>3</a:t>
            </a:fld>
            <a:endParaRPr lang="sv-SE" altLang="sv-SE">
              <a:latin typeface="Calibri" panose="020F0502020204030204" pitchFamily="34" charset="0"/>
            </a:endParaRPr>
          </a:p>
        </p:txBody>
      </p:sp>
      <p:sp>
        <p:nvSpPr>
          <p:cNvPr id="129027" name="Rectangle 2">
            <a:extLst>
              <a:ext uri="{FF2B5EF4-FFF2-40B4-BE49-F238E27FC236}">
                <a16:creationId xmlns:a16="http://schemas.microsoft.com/office/drawing/2014/main" id="{EB2AC95A-B3A7-754D-927F-3EB5C7257D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8" name="Rectangle 3">
            <a:extLst>
              <a:ext uri="{FF2B5EF4-FFF2-40B4-BE49-F238E27FC236}">
                <a16:creationId xmlns:a16="http://schemas.microsoft.com/office/drawing/2014/main" id="{7D27A5FB-607C-AA48-B6DC-6118B716B0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sv-SE" altLang="sv-SE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6706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>
            <a:extLst>
              <a:ext uri="{FF2B5EF4-FFF2-40B4-BE49-F238E27FC236}">
                <a16:creationId xmlns:a16="http://schemas.microsoft.com/office/drawing/2014/main" id="{1AB4158D-7D2C-DD4E-A908-243E9CBAE9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B3DD96D-803E-E64A-B4C1-9B690ED0F635}" type="slidenum">
              <a:rPr lang="sv-SE" altLang="sv-SE">
                <a:latin typeface="Calibri" panose="020F0502020204030204" pitchFamily="34" charset="0"/>
              </a:rPr>
              <a:pPr eaLnBrk="1" hangingPunct="1"/>
              <a:t>6</a:t>
            </a:fld>
            <a:endParaRPr lang="sv-SE" altLang="sv-SE">
              <a:latin typeface="Calibri" panose="020F0502020204030204" pitchFamily="34" charset="0"/>
            </a:endParaRPr>
          </a:p>
        </p:txBody>
      </p:sp>
      <p:sp>
        <p:nvSpPr>
          <p:cNvPr id="130051" name="Rectangle 2">
            <a:extLst>
              <a:ext uri="{FF2B5EF4-FFF2-40B4-BE49-F238E27FC236}">
                <a16:creationId xmlns:a16="http://schemas.microsoft.com/office/drawing/2014/main" id="{F06EE8E8-3218-524B-B97F-4D5B445292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2" name="Rectangle 3">
            <a:extLst>
              <a:ext uri="{FF2B5EF4-FFF2-40B4-BE49-F238E27FC236}">
                <a16:creationId xmlns:a16="http://schemas.microsoft.com/office/drawing/2014/main" id="{299A44D9-A821-5D4D-BA73-5EA0234F9A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sv-SE" altLang="sv-SE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2205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>
            <a:extLst>
              <a:ext uri="{FF2B5EF4-FFF2-40B4-BE49-F238E27FC236}">
                <a16:creationId xmlns:a16="http://schemas.microsoft.com/office/drawing/2014/main" id="{258F7C7C-417A-6849-A026-E2FFDEE8142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5710619-276E-DA43-991D-E591FE19FF39}" type="slidenum">
              <a:rPr lang="sv-SE" altLang="sv-SE">
                <a:latin typeface="Calibri" panose="020F0502020204030204" pitchFamily="34" charset="0"/>
              </a:rPr>
              <a:pPr eaLnBrk="1" hangingPunct="1"/>
              <a:t>7</a:t>
            </a:fld>
            <a:endParaRPr lang="sv-SE" altLang="sv-SE">
              <a:latin typeface="Calibri" panose="020F0502020204030204" pitchFamily="34" charset="0"/>
            </a:endParaRPr>
          </a:p>
        </p:txBody>
      </p:sp>
      <p:sp>
        <p:nvSpPr>
          <p:cNvPr id="131075" name="Rectangle 2">
            <a:extLst>
              <a:ext uri="{FF2B5EF4-FFF2-40B4-BE49-F238E27FC236}">
                <a16:creationId xmlns:a16="http://schemas.microsoft.com/office/drawing/2014/main" id="{271B0372-53AF-A044-A51F-3AC2F708DB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6" name="Rectangle 3">
            <a:extLst>
              <a:ext uri="{FF2B5EF4-FFF2-40B4-BE49-F238E27FC236}">
                <a16:creationId xmlns:a16="http://schemas.microsoft.com/office/drawing/2014/main" id="{4711DD7A-739E-C648-8102-4BDFBAAB34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sv-SE" altLang="sv-SE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2703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ch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med beskriv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 för 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nt eller fals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Rubrik och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3716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Platshållare för tabell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10972800" cy="4114800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4E5D6-4ED8-7144-94AA-D52B7E084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705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  <p:sldLayoutId id="21474836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ruta 5">
            <a:extLst>
              <a:ext uri="{FF2B5EF4-FFF2-40B4-BE49-F238E27FC236}">
                <a16:creationId xmlns:a16="http://schemas.microsoft.com/office/drawing/2014/main" id="{B1308DFA-5A4C-EF47-B90F-25771729B6E3}"/>
              </a:ext>
            </a:extLst>
          </p:cNvPr>
          <p:cNvSpPr txBox="1"/>
          <p:nvPr/>
        </p:nvSpPr>
        <p:spPr>
          <a:xfrm>
            <a:off x="2965269" y="2455817"/>
            <a:ext cx="730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b="1" dirty="0" err="1">
                <a:solidFill>
                  <a:schemeClr val="bg2">
                    <a:lumMod val="50000"/>
                  </a:schemeClr>
                </a:solidFill>
              </a:rPr>
              <a:t>Problem</a:t>
            </a:r>
            <a:r>
              <a:rPr lang="es-ES_tradnl" sz="3600" b="1" dirty="0">
                <a:solidFill>
                  <a:schemeClr val="bg2">
                    <a:lumMod val="50000"/>
                  </a:schemeClr>
                </a:solidFill>
              </a:rPr>
              <a:t> and </a:t>
            </a:r>
            <a:r>
              <a:rPr lang="es-ES_tradnl" sz="3600" b="1" dirty="0" err="1">
                <a:solidFill>
                  <a:schemeClr val="bg2">
                    <a:lumMod val="50000"/>
                  </a:schemeClr>
                </a:solidFill>
              </a:rPr>
              <a:t>goal</a:t>
            </a:r>
            <a:r>
              <a:rPr lang="es-ES_tradnl" sz="36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s-ES_tradnl" sz="3600" b="1" dirty="0" err="1">
                <a:solidFill>
                  <a:schemeClr val="bg2">
                    <a:lumMod val="50000"/>
                  </a:schemeClr>
                </a:solidFill>
              </a:rPr>
              <a:t>analysis</a:t>
            </a:r>
            <a:endParaRPr lang="es-ES_tradnl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613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6D1B26CA-DD50-2D4C-9DEB-6897EF3213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362200" y="0"/>
            <a:ext cx="7772400" cy="1143000"/>
          </a:xfrm>
        </p:spPr>
        <p:txBody>
          <a:bodyPr>
            <a:normAutofit/>
          </a:bodyPr>
          <a:lstStyle/>
          <a:p>
            <a:r>
              <a:rPr lang="sv-SE" altLang="sv-SE" sz="3200" b="1" dirty="0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Problem </a:t>
            </a:r>
            <a:r>
              <a:rPr lang="sv-SE" altLang="sv-SE" sz="3200" b="1" dirty="0" err="1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analysis</a:t>
            </a:r>
            <a:br>
              <a:rPr lang="sv-SE" altLang="sv-SE" sz="3200" b="1" dirty="0">
                <a:solidFill>
                  <a:schemeClr val="accent1">
                    <a:lumMod val="75000"/>
                  </a:schemeClr>
                </a:solidFill>
                <a:ea typeface="ＭＳ Ｐゴシック" panose="020B0600070205080204" pitchFamily="34" charset="-128"/>
              </a:rPr>
            </a:br>
            <a:endParaRPr lang="sv-SE" altLang="sv-SE" sz="3200" b="1" dirty="0">
              <a:solidFill>
                <a:schemeClr val="accent1">
                  <a:lumMod val="75000"/>
                </a:schemeClr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9DDA253B-9510-5947-97E1-45D030F38F1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05000" y="1066800"/>
            <a:ext cx="8458200" cy="4876800"/>
          </a:xfrm>
        </p:spPr>
        <p:txBody>
          <a:bodyPr>
            <a:normAutofit lnSpcReduction="10000"/>
          </a:bodyPr>
          <a:lstStyle/>
          <a:p>
            <a:pPr marL="609600" indent="-609600" algn="l"/>
            <a:r>
              <a:rPr lang="sv-SE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Most </a:t>
            </a:r>
            <a:r>
              <a:rPr lang="sv-SE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important</a:t>
            </a:r>
            <a:r>
              <a:rPr lang="sv-SE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problem/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problems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. </a:t>
            </a:r>
          </a:p>
          <a:p>
            <a:pPr marL="609600" indent="-609600" algn="l"/>
            <a:endParaRPr lang="es-ES" altLang="sv-SE" sz="28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609600" indent="-609600" algn="l"/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cause-and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effect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relation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between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them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is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visualized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in a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problem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tree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. </a:t>
            </a:r>
            <a:endParaRPr lang="es-ES" altLang="sv-SE" sz="2800" i="1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609600" indent="-609600" algn="l"/>
            <a:endParaRPr lang="es-ES" altLang="sv-SE" sz="2800" i="1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609600" indent="-609600" algn="l"/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A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negative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situation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now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that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we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want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to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change</a:t>
            </a:r>
            <a:endParaRPr lang="es-ES" altLang="sv-SE" sz="28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609600" indent="-609600" algn="l"/>
            <a:endParaRPr lang="es-ES" altLang="sv-SE" sz="28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609600" indent="-609600" algn="l"/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Present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open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perspectives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,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without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refering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directly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to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solution</a:t>
            </a:r>
            <a:r>
              <a:rPr lang="es-ES" altLang="sv-SE" sz="2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. </a:t>
            </a:r>
            <a:endParaRPr lang="es-ES" altLang="sv-SE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609600" indent="-609600"/>
            <a:endParaRPr lang="es-ES" altLang="sv-SE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8852" name="Rectangle 4">
            <a:extLst>
              <a:ext uri="{FF2B5EF4-FFF2-40B4-BE49-F238E27FC236}">
                <a16:creationId xmlns:a16="http://schemas.microsoft.com/office/drawing/2014/main" id="{78A61A5D-F622-C545-B490-4B0F2E88AB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4638" y="52673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v-SE" altLang="sv-SE" sz="240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965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>
            <a:extLst>
              <a:ext uri="{FF2B5EF4-FFF2-40B4-BE49-F238E27FC236}">
                <a16:creationId xmlns:a16="http://schemas.microsoft.com/office/drawing/2014/main" id="{F6B5011D-F04A-B145-91DE-0990B2DA816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362200" y="0"/>
            <a:ext cx="7772400" cy="1143000"/>
          </a:xfrm>
        </p:spPr>
        <p:txBody>
          <a:bodyPr>
            <a:normAutofit/>
          </a:bodyPr>
          <a:lstStyle/>
          <a:p>
            <a:r>
              <a:rPr lang="es-ES" altLang="sv-SE" sz="3600" dirty="0" err="1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Analysis</a:t>
            </a:r>
            <a:r>
              <a:rPr lang="es-ES" altLang="sv-SE" sz="3600" dirty="0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 of </a:t>
            </a:r>
            <a:r>
              <a:rPr lang="es-ES" altLang="sv-SE" sz="3600" b="1" dirty="0" err="1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Problem</a:t>
            </a:r>
            <a:r>
              <a:rPr lang="es-ES" altLang="sv-SE" sz="3600" b="1" dirty="0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3600" b="1" dirty="0" err="1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tree</a:t>
            </a:r>
            <a:br>
              <a:rPr lang="es-ES" altLang="sv-SE" sz="2600" dirty="0">
                <a:ea typeface="ＭＳ Ｐゴシック" panose="020B0600070205080204" pitchFamily="34" charset="-128"/>
              </a:rPr>
            </a:br>
            <a:endParaRPr lang="sv-SE" altLang="sv-SE" sz="2600" b="1" dirty="0"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3420A401-189A-A349-84DB-209431BBC2C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05000" y="990600"/>
            <a:ext cx="8458200" cy="4876800"/>
          </a:xfrm>
        </p:spPr>
        <p:txBody>
          <a:bodyPr/>
          <a:lstStyle/>
          <a:p>
            <a:pPr algn="l">
              <a:lnSpc>
                <a:spcPct val="90000"/>
              </a:lnSpc>
              <a:buFont typeface="Wingdings" pitchFamily="2" charset="2"/>
              <a:buNone/>
            </a:pPr>
            <a:endParaRPr lang="es-ES" altLang="sv-SE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Determines ”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core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problem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”.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endParaRPr lang="es-ES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Builds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problem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tree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,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taking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as a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starting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point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“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core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problem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”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endParaRPr lang="es-ES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Determines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relation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cause-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effect</a:t>
            </a:r>
            <a:endParaRPr lang="es-ES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endParaRPr lang="es-ES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tree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shows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causes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in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lower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part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and </a:t>
            </a:r>
            <a:r>
              <a:rPr lang="es-ES" altLang="sv-SE" sz="2400" b="1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effects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in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upper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part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. </a:t>
            </a:r>
            <a:endParaRPr lang="en-US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9876" name="Rectangle 4">
            <a:extLst>
              <a:ext uri="{FF2B5EF4-FFF2-40B4-BE49-F238E27FC236}">
                <a16:creationId xmlns:a16="http://schemas.microsoft.com/office/drawing/2014/main" id="{290B09BC-EC5C-524F-8761-E23B46C70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4638" y="52673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v-SE" altLang="sv-SE" sz="240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848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187239-8766-C04F-BFA4-8E4A0A80D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5E9FC85-1153-DB4A-B865-50DF3E8A9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dirty="0"/>
          </a:p>
        </p:txBody>
      </p:sp>
      <p:cxnSp>
        <p:nvCxnSpPr>
          <p:cNvPr id="4" name="Line 219">
            <a:extLst>
              <a:ext uri="{FF2B5EF4-FFF2-40B4-BE49-F238E27FC236}">
                <a16:creationId xmlns:a16="http://schemas.microsoft.com/office/drawing/2014/main" id="{B9E47552-1043-C44F-887B-E41348BEA2A6}"/>
              </a:ext>
            </a:extLst>
          </p:cNvPr>
          <p:cNvCxnSpPr>
            <a:cxnSpLocks/>
          </p:cNvCxnSpPr>
          <p:nvPr/>
        </p:nvCxnSpPr>
        <p:spPr bwMode="auto">
          <a:xfrm>
            <a:off x="6092825" y="3311525"/>
            <a:ext cx="6350" cy="234950"/>
          </a:xfrm>
          <a:prstGeom prst="line">
            <a:avLst/>
          </a:prstGeom>
          <a:noFill/>
          <a:ln w="6350">
            <a:solidFill>
              <a:srgbClr val="1A17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Line 219">
            <a:extLst>
              <a:ext uri="{FF2B5EF4-FFF2-40B4-BE49-F238E27FC236}">
                <a16:creationId xmlns:a16="http://schemas.microsoft.com/office/drawing/2014/main" id="{E8DC0D9C-D662-9F4D-A254-91912D398CC3}"/>
              </a:ext>
            </a:extLst>
          </p:cNvPr>
          <p:cNvCxnSpPr>
            <a:cxnSpLocks/>
          </p:cNvCxnSpPr>
          <p:nvPr/>
        </p:nvCxnSpPr>
        <p:spPr bwMode="auto">
          <a:xfrm>
            <a:off x="6245225" y="3463925"/>
            <a:ext cx="6350" cy="234950"/>
          </a:xfrm>
          <a:prstGeom prst="line">
            <a:avLst/>
          </a:prstGeom>
          <a:noFill/>
          <a:ln w="6350">
            <a:solidFill>
              <a:srgbClr val="1A17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Line 219">
            <a:extLst>
              <a:ext uri="{FF2B5EF4-FFF2-40B4-BE49-F238E27FC236}">
                <a16:creationId xmlns:a16="http://schemas.microsoft.com/office/drawing/2014/main" id="{EED1733A-8189-1A43-8D20-9DC318CF8090}"/>
              </a:ext>
            </a:extLst>
          </p:cNvPr>
          <p:cNvCxnSpPr>
            <a:cxnSpLocks/>
          </p:cNvCxnSpPr>
          <p:nvPr/>
        </p:nvCxnSpPr>
        <p:spPr bwMode="auto">
          <a:xfrm>
            <a:off x="6397625" y="3616325"/>
            <a:ext cx="6350" cy="234950"/>
          </a:xfrm>
          <a:prstGeom prst="line">
            <a:avLst/>
          </a:prstGeom>
          <a:noFill/>
          <a:ln w="6350">
            <a:solidFill>
              <a:srgbClr val="1A17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Bildobjekt 6">
            <a:extLst>
              <a:ext uri="{FF2B5EF4-FFF2-40B4-BE49-F238E27FC236}">
                <a16:creationId xmlns:a16="http://schemas.microsoft.com/office/drawing/2014/main" id="{BC01472F-6276-FD46-AFC6-1ED5F5252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09" y="-108743"/>
            <a:ext cx="11137391" cy="696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804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CE66423-7DAF-B74C-8E60-0359654573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D600067F-01DF-324B-86BB-8EC507958D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45660DC0-B6D1-F843-A916-110ED3250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66" y="0"/>
            <a:ext cx="120565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357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AB329825-62D2-7446-A4C8-E8160BBF1C7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362200" y="0"/>
            <a:ext cx="7772400" cy="1143000"/>
          </a:xfrm>
        </p:spPr>
        <p:txBody>
          <a:bodyPr>
            <a:normAutofit/>
          </a:bodyPr>
          <a:lstStyle/>
          <a:p>
            <a:r>
              <a:rPr lang="es-ES_tradnl" altLang="sv-SE" sz="3600" b="1" dirty="0" err="1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Goal</a:t>
            </a:r>
            <a:r>
              <a:rPr lang="es-ES_tradnl" altLang="sv-SE" sz="3600" b="1" dirty="0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 </a:t>
            </a:r>
            <a:r>
              <a:rPr lang="es-ES_tradnl" altLang="sv-SE" sz="3600" b="1" dirty="0" err="1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analysis</a:t>
            </a:r>
            <a:br>
              <a:rPr lang="es-ES_tradnl" altLang="sv-SE" sz="3200" dirty="0">
                <a:ea typeface="ＭＳ Ｐゴシック" panose="020B0600070205080204" pitchFamily="34" charset="-128"/>
              </a:rPr>
            </a:br>
            <a:endParaRPr lang="sv-SE" altLang="sv-SE" sz="3200" dirty="0">
              <a:ea typeface="ＭＳ Ｐゴシック" panose="020B0600070205080204" pitchFamily="34" charset="-128"/>
            </a:endParaRP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0814099C-0727-0F44-B2D8-8BB38DFF201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19288" y="1196975"/>
            <a:ext cx="8458200" cy="48768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§"/>
            </a:pP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Formulate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overall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goals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you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want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to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achieve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.</a:t>
            </a:r>
          </a:p>
          <a:p>
            <a:pPr algn="l">
              <a:buFont typeface="Wingdings" pitchFamily="2" charset="2"/>
              <a:buNone/>
            </a:pPr>
            <a:endParaRPr lang="es-ES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buFont typeface="Wingdings" pitchFamily="2" charset="2"/>
              <a:buChar char="§"/>
            </a:pP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They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can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also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be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called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orientation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goals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, i.e.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that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they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broadly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indicate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orientation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of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project</a:t>
            </a:r>
            <a:endParaRPr lang="es-ES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buFont typeface="Wingdings" pitchFamily="2" charset="2"/>
              <a:buNone/>
            </a:pPr>
            <a:endParaRPr lang="es-ES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buFont typeface="Wingdings" pitchFamily="2" charset="2"/>
              <a:buChar char="§"/>
            </a:pP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Analysis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of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goals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is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a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method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that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makes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it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possible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to:</a:t>
            </a:r>
          </a:p>
          <a:p>
            <a:pPr algn="l">
              <a:buFont typeface="Wingdings" pitchFamily="2" charset="2"/>
              <a:buNone/>
            </a:pPr>
            <a:r>
              <a:rPr lang="es-ES" altLang="sv-SE" sz="2400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describe 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a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future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situation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, </a:t>
            </a:r>
            <a:r>
              <a:rPr lang="es-ES" altLang="sv-SE" sz="2400" b="1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identify</a:t>
            </a:r>
            <a:r>
              <a:rPr lang="es-ES" altLang="sv-SE" sz="2400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and </a:t>
            </a:r>
            <a:r>
              <a:rPr lang="es-ES" altLang="sv-SE" sz="2400" b="1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classify</a:t>
            </a:r>
            <a:r>
              <a:rPr lang="es-ES" altLang="sv-SE" sz="2400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different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goals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according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to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significance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, and in a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diagram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b="1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visualize</a:t>
            </a:r>
            <a:r>
              <a:rPr lang="es-ES" altLang="sv-SE" sz="2400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relation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between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means-goals</a:t>
            </a:r>
            <a:endParaRPr lang="es-ES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80900" name="Rectangle 4">
            <a:extLst>
              <a:ext uri="{FF2B5EF4-FFF2-40B4-BE49-F238E27FC236}">
                <a16:creationId xmlns:a16="http://schemas.microsoft.com/office/drawing/2014/main" id="{1591A668-E6A7-544B-BB8B-B6D9C05DD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4638" y="52673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v-SE" altLang="sv-SE" sz="240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341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E2410CF0-C881-E842-8549-8C5376C5C2D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362200" y="0"/>
            <a:ext cx="7772400" cy="1143000"/>
          </a:xfrm>
        </p:spPr>
        <p:txBody>
          <a:bodyPr/>
          <a:lstStyle/>
          <a:p>
            <a:r>
              <a:rPr lang="es-ES" altLang="sv-SE" sz="3600" b="1" dirty="0" err="1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Analysis</a:t>
            </a:r>
            <a:r>
              <a:rPr lang="es-ES" altLang="sv-SE" sz="3600" b="1" dirty="0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 of </a:t>
            </a:r>
            <a:r>
              <a:rPr lang="es-ES" altLang="sv-SE" sz="3600" b="1" dirty="0" err="1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Goal</a:t>
            </a:r>
            <a:r>
              <a:rPr lang="es-ES" altLang="sv-SE" sz="3600" b="1" dirty="0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3600" b="1" dirty="0" err="1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</a:rPr>
              <a:t>tree</a:t>
            </a:r>
            <a:endParaRPr lang="sv-SE" altLang="sv-SE" sz="3600" b="1" dirty="0">
              <a:solidFill>
                <a:schemeClr val="bg2">
                  <a:lumMod val="50000"/>
                </a:schemeClr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B266D97D-8B47-5045-B134-A1B03AD40A9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866900" y="1490133"/>
            <a:ext cx="8458200" cy="4876800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Char char="§"/>
            </a:pPr>
            <a:r>
              <a:rPr lang="es-ES" altLang="sv-SE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Reformulate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all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problems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and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change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them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to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goals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(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achieved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positive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state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)</a:t>
            </a:r>
          </a:p>
          <a:p>
            <a:pPr algn="l">
              <a:buFont typeface="Wingdings" pitchFamily="2" charset="2"/>
              <a:buNone/>
            </a:pPr>
            <a:endParaRPr lang="es-ES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buFont typeface="Wingdings" pitchFamily="2" charset="2"/>
              <a:buChar char="§"/>
            </a:pP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Find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out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if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goals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on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one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level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are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enough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to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reach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next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level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. </a:t>
            </a:r>
          </a:p>
          <a:p>
            <a:pPr algn="l">
              <a:buFont typeface="Wingdings" pitchFamily="2" charset="2"/>
              <a:buNone/>
            </a:pPr>
            <a:endParaRPr lang="es-ES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buFont typeface="Wingdings" pitchFamily="2" charset="2"/>
              <a:buChar char="§"/>
            </a:pP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From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bottom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up,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make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sure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that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cause-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effect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relations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have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been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changed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into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means-goals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relations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. </a:t>
            </a:r>
          </a:p>
          <a:p>
            <a:pPr algn="l">
              <a:buFont typeface="Wingdings" pitchFamily="2" charset="2"/>
              <a:buNone/>
            </a:pPr>
            <a:endParaRPr lang="es-ES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buFont typeface="Wingdings" pitchFamily="2" charset="2"/>
              <a:buChar char="§"/>
            </a:pP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Each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cause-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effect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relation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cannot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automatically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be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changed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into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a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means-goals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  <a:r>
              <a:rPr lang="es-ES" altLang="sv-SE" sz="24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relation</a:t>
            </a:r>
            <a:r>
              <a:rPr lang="es-ES" altLang="sv-SE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. </a:t>
            </a:r>
            <a:endParaRPr lang="sv-SE" altLang="sv-SE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algn="l">
              <a:buFont typeface="Wingdings" pitchFamily="2" charset="2"/>
              <a:buNone/>
            </a:pPr>
            <a:endParaRPr lang="sv-SE" altLang="sv-SE" dirty="0">
              <a:solidFill>
                <a:srgbClr val="000000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1924" name="Rectangle 4">
            <a:extLst>
              <a:ext uri="{FF2B5EF4-FFF2-40B4-BE49-F238E27FC236}">
                <a16:creationId xmlns:a16="http://schemas.microsoft.com/office/drawing/2014/main" id="{7192B7F2-F836-FF4C-AAFA-F5F274538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4638" y="52673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v-SE" altLang="sv-SE" sz="240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141283"/>
      </p:ext>
    </p:extLst>
  </p:cSld>
  <p:clrMapOvr>
    <a:masterClrMapping/>
  </p:clrMapOvr>
</p:sld>
</file>

<file path=ppt/theme/theme1.xml><?xml version="1.0" encoding="utf-8"?>
<a:theme xmlns:a="http://schemas.openxmlformats.org/drawingml/2006/main" name="Slinga">
  <a:themeElements>
    <a:clrScheme name="Varm blå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Slinga</Template>
  <TotalTime>6</TotalTime>
  <Words>230</Words>
  <Application>Microsoft Macintosh PowerPoint</Application>
  <PresentationFormat>Bredbild</PresentationFormat>
  <Paragraphs>37</Paragraphs>
  <Slides>7</Slides>
  <Notes>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5" baseType="lpstr">
      <vt:lpstr>Arial</vt:lpstr>
      <vt:lpstr>Arial Narrow</vt:lpstr>
      <vt:lpstr>Calibri</vt:lpstr>
      <vt:lpstr>Century Gothic</vt:lpstr>
      <vt:lpstr>Times</vt:lpstr>
      <vt:lpstr>Wingdings</vt:lpstr>
      <vt:lpstr>Wingdings 3</vt:lpstr>
      <vt:lpstr>Slinga</vt:lpstr>
      <vt:lpstr>PowerPoint-presentation</vt:lpstr>
      <vt:lpstr>Problem analysis </vt:lpstr>
      <vt:lpstr>Analysis of Problem tree </vt:lpstr>
      <vt:lpstr>PowerPoint-presentation</vt:lpstr>
      <vt:lpstr>PowerPoint-presentation</vt:lpstr>
      <vt:lpstr>Goal analysis </vt:lpstr>
      <vt:lpstr>Analysis of Goal tree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and goal analysis</dc:title>
  <dc:creator>Maria Holmqvist</dc:creator>
  <cp:lastModifiedBy>Maria Holmqvist</cp:lastModifiedBy>
  <cp:revision>2</cp:revision>
  <dcterms:created xsi:type="dcterms:W3CDTF">2020-06-06T10:35:55Z</dcterms:created>
  <dcterms:modified xsi:type="dcterms:W3CDTF">2020-06-06T15:12:30Z</dcterms:modified>
</cp:coreProperties>
</file>