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5" r:id="rId1"/>
  </p:sldMasterIdLst>
  <p:notesMasterIdLst>
    <p:notesMasterId r:id="rId28"/>
  </p:notesMasterIdLst>
  <p:sldIdLst>
    <p:sldId id="256" r:id="rId2"/>
    <p:sldId id="435" r:id="rId3"/>
    <p:sldId id="389" r:id="rId4"/>
    <p:sldId id="590" r:id="rId5"/>
    <p:sldId id="591" r:id="rId6"/>
    <p:sldId id="589" r:id="rId7"/>
    <p:sldId id="592" r:id="rId8"/>
    <p:sldId id="567" r:id="rId9"/>
    <p:sldId id="564" r:id="rId10"/>
    <p:sldId id="263" r:id="rId11"/>
    <p:sldId id="272" r:id="rId12"/>
    <p:sldId id="258" r:id="rId13"/>
    <p:sldId id="303" r:id="rId14"/>
    <p:sldId id="304" r:id="rId15"/>
    <p:sldId id="305" r:id="rId16"/>
    <p:sldId id="306" r:id="rId17"/>
    <p:sldId id="340" r:id="rId18"/>
    <p:sldId id="436" r:id="rId19"/>
    <p:sldId id="537" r:id="rId20"/>
    <p:sldId id="535" r:id="rId21"/>
    <p:sldId id="539" r:id="rId22"/>
    <p:sldId id="396" r:id="rId23"/>
    <p:sldId id="391" r:id="rId24"/>
    <p:sldId id="394" r:id="rId25"/>
    <p:sldId id="443" r:id="rId26"/>
    <p:sldId id="438"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08"/>
    <p:restoredTop sz="95296"/>
  </p:normalViewPr>
  <p:slideViewPr>
    <p:cSldViewPr snapToGrid="0" snapToObjects="1">
      <p:cViewPr varScale="1">
        <p:scale>
          <a:sx n="98" d="100"/>
          <a:sy n="98" d="100"/>
        </p:scale>
        <p:origin x="57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7C6905-7568-D640-BA8D-9281829D3D24}" type="datetimeFigureOut">
              <a:rPr lang="es-ES_tradnl" smtClean="0"/>
              <a:t>6/6/20</a:t>
            </a:fld>
            <a:endParaRPr lang="es-ES_tradnl"/>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s-ES_tradnl"/>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ABEB29-FD44-084D-9626-224A9FA8FA23}" type="slidenum">
              <a:rPr lang="es-ES_tradnl" smtClean="0"/>
              <a:t>‹#›</a:t>
            </a:fld>
            <a:endParaRPr lang="es-ES_tradnl"/>
          </a:p>
        </p:txBody>
      </p:sp>
    </p:spTree>
    <p:extLst>
      <p:ext uri="{BB962C8B-B14F-4D97-AF65-F5344CB8AC3E}">
        <p14:creationId xmlns:p14="http://schemas.microsoft.com/office/powerpoint/2010/main" val="15661083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5475"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a:spcBef>
                <a:spcPct val="0"/>
              </a:spcBef>
            </a:pPr>
            <a:endParaRPr lang="en-GB">
              <a:latin typeface="Arial" charset="0"/>
            </a:endParaRPr>
          </a:p>
        </p:txBody>
      </p:sp>
    </p:spTree>
    <p:extLst>
      <p:ext uri="{BB962C8B-B14F-4D97-AF65-F5344CB8AC3E}">
        <p14:creationId xmlns:p14="http://schemas.microsoft.com/office/powerpoint/2010/main" val="23287819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608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sv-SE">
                <a:latin typeface="Calibri" charset="0"/>
              </a:rPr>
              <a:t>M</a:t>
            </a:r>
            <a:endParaRPr lang="en-US">
              <a:latin typeface="Calibri" charset="0"/>
            </a:endParaRPr>
          </a:p>
        </p:txBody>
      </p:sp>
      <p:sp>
        <p:nvSpPr>
          <p:cNvPr id="46084" name="Footer Placeholder 3"/>
          <p:cNvSpPr>
            <a:spLocks noGrp="1"/>
          </p:cNvSpPr>
          <p:nvPr>
            <p:ph type="ftr" sz="quarter" idx="4"/>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Arial" charset="0"/>
                <a:ea typeface="ＭＳ Ｐゴシック" charset="0"/>
                <a:cs typeface="ＭＳ Ｐゴシック" charset="0"/>
              </a:defRPr>
            </a:lvl1pPr>
            <a:lvl2pPr marL="37931725" indent="-37474525" eaLnBrk="0" hangingPunct="0">
              <a:defRPr sz="2400" b="1">
                <a:solidFill>
                  <a:schemeClr val="tx1"/>
                </a:solidFill>
                <a:latin typeface="Arial" charset="0"/>
                <a:ea typeface="ＭＳ Ｐゴシック" charset="0"/>
              </a:defRPr>
            </a:lvl2pPr>
            <a:lvl3pPr eaLnBrk="0" hangingPunct="0">
              <a:defRPr sz="2400" b="1">
                <a:solidFill>
                  <a:schemeClr val="tx1"/>
                </a:solidFill>
                <a:latin typeface="Arial" charset="0"/>
                <a:ea typeface="ＭＳ Ｐゴシック" charset="0"/>
              </a:defRPr>
            </a:lvl3pPr>
            <a:lvl4pPr eaLnBrk="0" hangingPunct="0">
              <a:defRPr sz="2400" b="1">
                <a:solidFill>
                  <a:schemeClr val="tx1"/>
                </a:solidFill>
                <a:latin typeface="Arial" charset="0"/>
                <a:ea typeface="ＭＳ Ｐゴシック" charset="0"/>
              </a:defRPr>
            </a:lvl4pPr>
            <a:lvl5pPr eaLnBrk="0" hangingPunct="0">
              <a:defRPr sz="2400" b="1">
                <a:solidFill>
                  <a:schemeClr val="tx1"/>
                </a:solidFill>
                <a:latin typeface="Arial" charset="0"/>
                <a:ea typeface="ＭＳ Ｐゴシック" charset="0"/>
              </a:defRPr>
            </a:lvl5pPr>
            <a:lvl6pPr marL="457200" eaLnBrk="0" fontAlgn="base" hangingPunct="0">
              <a:spcBef>
                <a:spcPct val="0"/>
              </a:spcBef>
              <a:spcAft>
                <a:spcPct val="0"/>
              </a:spcAft>
              <a:defRPr sz="2400" b="1">
                <a:solidFill>
                  <a:schemeClr val="tx1"/>
                </a:solidFill>
                <a:latin typeface="Arial" charset="0"/>
                <a:ea typeface="ＭＳ Ｐゴシック" charset="0"/>
              </a:defRPr>
            </a:lvl6pPr>
            <a:lvl7pPr marL="914400" eaLnBrk="0" fontAlgn="base" hangingPunct="0">
              <a:spcBef>
                <a:spcPct val="0"/>
              </a:spcBef>
              <a:spcAft>
                <a:spcPct val="0"/>
              </a:spcAft>
              <a:defRPr sz="2400" b="1">
                <a:solidFill>
                  <a:schemeClr val="tx1"/>
                </a:solidFill>
                <a:latin typeface="Arial" charset="0"/>
                <a:ea typeface="ＭＳ Ｐゴシック" charset="0"/>
              </a:defRPr>
            </a:lvl7pPr>
            <a:lvl8pPr marL="1371600" eaLnBrk="0" fontAlgn="base" hangingPunct="0">
              <a:spcBef>
                <a:spcPct val="0"/>
              </a:spcBef>
              <a:spcAft>
                <a:spcPct val="0"/>
              </a:spcAft>
              <a:defRPr sz="2400" b="1">
                <a:solidFill>
                  <a:schemeClr val="tx1"/>
                </a:solidFill>
                <a:latin typeface="Arial" charset="0"/>
                <a:ea typeface="ＭＳ Ｐゴシック" charset="0"/>
              </a:defRPr>
            </a:lvl8pPr>
            <a:lvl9pPr marL="18288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endParaRPr lang="sv-SE" sz="1200"/>
          </a:p>
        </p:txBody>
      </p:sp>
      <p:sp>
        <p:nvSpPr>
          <p:cNvPr id="46085" name="Slide Number Placeholder 4"/>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Arial" charset="0"/>
                <a:ea typeface="ＭＳ Ｐゴシック" charset="0"/>
                <a:cs typeface="ＭＳ Ｐゴシック" charset="0"/>
              </a:defRPr>
            </a:lvl1pPr>
            <a:lvl2pPr marL="37931725" indent="-37474525" eaLnBrk="0" hangingPunct="0">
              <a:defRPr sz="2400" b="1">
                <a:solidFill>
                  <a:schemeClr val="tx1"/>
                </a:solidFill>
                <a:latin typeface="Arial" charset="0"/>
                <a:ea typeface="ＭＳ Ｐゴシック" charset="0"/>
              </a:defRPr>
            </a:lvl2pPr>
            <a:lvl3pPr eaLnBrk="0" hangingPunct="0">
              <a:defRPr sz="2400" b="1">
                <a:solidFill>
                  <a:schemeClr val="tx1"/>
                </a:solidFill>
                <a:latin typeface="Arial" charset="0"/>
                <a:ea typeface="ＭＳ Ｐゴシック" charset="0"/>
              </a:defRPr>
            </a:lvl3pPr>
            <a:lvl4pPr eaLnBrk="0" hangingPunct="0">
              <a:defRPr sz="2400" b="1">
                <a:solidFill>
                  <a:schemeClr val="tx1"/>
                </a:solidFill>
                <a:latin typeface="Arial" charset="0"/>
                <a:ea typeface="ＭＳ Ｐゴシック" charset="0"/>
              </a:defRPr>
            </a:lvl4pPr>
            <a:lvl5pPr eaLnBrk="0" hangingPunct="0">
              <a:defRPr sz="2400" b="1">
                <a:solidFill>
                  <a:schemeClr val="tx1"/>
                </a:solidFill>
                <a:latin typeface="Arial" charset="0"/>
                <a:ea typeface="ＭＳ Ｐゴシック" charset="0"/>
              </a:defRPr>
            </a:lvl5pPr>
            <a:lvl6pPr marL="457200" eaLnBrk="0" fontAlgn="base" hangingPunct="0">
              <a:spcBef>
                <a:spcPct val="0"/>
              </a:spcBef>
              <a:spcAft>
                <a:spcPct val="0"/>
              </a:spcAft>
              <a:defRPr sz="2400" b="1">
                <a:solidFill>
                  <a:schemeClr val="tx1"/>
                </a:solidFill>
                <a:latin typeface="Arial" charset="0"/>
                <a:ea typeface="ＭＳ Ｐゴシック" charset="0"/>
              </a:defRPr>
            </a:lvl6pPr>
            <a:lvl7pPr marL="914400" eaLnBrk="0" fontAlgn="base" hangingPunct="0">
              <a:spcBef>
                <a:spcPct val="0"/>
              </a:spcBef>
              <a:spcAft>
                <a:spcPct val="0"/>
              </a:spcAft>
              <a:defRPr sz="2400" b="1">
                <a:solidFill>
                  <a:schemeClr val="tx1"/>
                </a:solidFill>
                <a:latin typeface="Arial" charset="0"/>
                <a:ea typeface="ＭＳ Ｐゴシック" charset="0"/>
              </a:defRPr>
            </a:lvl7pPr>
            <a:lvl8pPr marL="1371600" eaLnBrk="0" fontAlgn="base" hangingPunct="0">
              <a:spcBef>
                <a:spcPct val="0"/>
              </a:spcBef>
              <a:spcAft>
                <a:spcPct val="0"/>
              </a:spcAft>
              <a:defRPr sz="2400" b="1">
                <a:solidFill>
                  <a:schemeClr val="tx1"/>
                </a:solidFill>
                <a:latin typeface="Arial" charset="0"/>
                <a:ea typeface="ＭＳ Ｐゴシック" charset="0"/>
              </a:defRPr>
            </a:lvl8pPr>
            <a:lvl9pPr marL="18288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fld id="{5DCC6D62-9D71-9543-B73F-9CE0F84A00D9}" type="slidenum">
              <a:rPr lang="sv-SE" sz="1200"/>
              <a:pPr eaLnBrk="1" hangingPunct="1"/>
              <a:t>16</a:t>
            </a:fld>
            <a:endParaRPr lang="sv-SE" sz="1200"/>
          </a:p>
        </p:txBody>
      </p:sp>
    </p:spTree>
    <p:extLst>
      <p:ext uri="{BB962C8B-B14F-4D97-AF65-F5344CB8AC3E}">
        <p14:creationId xmlns:p14="http://schemas.microsoft.com/office/powerpoint/2010/main" val="447611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E" dirty="0"/>
              <a:t>The material to this slide can be found in the partner guideline annex with explaination of key RBM concepts (Annex 6)</a:t>
            </a:r>
          </a:p>
          <a:p>
            <a:endParaRPr lang="en-SE"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GB" b="1" i="1" dirty="0"/>
              <a:t>Organizational monitoring </a:t>
            </a:r>
            <a:r>
              <a:rPr lang="en-GB" dirty="0"/>
              <a:t>tracks the sustainability, institutional development and capacity building in the project/programme and with its partners. </a:t>
            </a:r>
          </a:p>
          <a:p>
            <a:r>
              <a:rPr lang="en-GB" b="1" i="1" dirty="0"/>
              <a:t>Performance monitoring </a:t>
            </a:r>
            <a:r>
              <a:rPr lang="en-GB" dirty="0"/>
              <a:t>is a continuous process of collecting and analysing data in order to compare how well a project, program, or policy is being implemented in relation to expected results. </a:t>
            </a:r>
          </a:p>
          <a:p>
            <a:r>
              <a:rPr lang="en-GB" b="1" i="1" dirty="0"/>
              <a:t>Process (activity) monitoring </a:t>
            </a:r>
            <a:r>
              <a:rPr lang="en-GB" dirty="0"/>
              <a:t>tracks the use of resources, the progress of activities and the delivery of results. It examines how activities are delivered in terms of efficient use of time and resources. </a:t>
            </a:r>
          </a:p>
          <a:p>
            <a:r>
              <a:rPr lang="en-GB" b="1" i="1" dirty="0"/>
              <a:t>Results monitoring </a:t>
            </a:r>
            <a:r>
              <a:rPr lang="en-GB" dirty="0"/>
              <a:t>tracks the effects and impacts. It determines any progress towards the intended objectives and whether there may be any unintended impact, positive or negative. </a:t>
            </a:r>
          </a:p>
          <a:p>
            <a:endParaRPr lang="en-SE" dirty="0"/>
          </a:p>
        </p:txBody>
      </p:sp>
      <p:sp>
        <p:nvSpPr>
          <p:cNvPr id="4" name="Slide Number Placeholder 3"/>
          <p:cNvSpPr>
            <a:spLocks noGrp="1"/>
          </p:cNvSpPr>
          <p:nvPr>
            <p:ph type="sldNum" sz="quarter" idx="5"/>
          </p:nvPr>
        </p:nvSpPr>
        <p:spPr/>
        <p:txBody>
          <a:bodyPr/>
          <a:lstStyle/>
          <a:p>
            <a:pPr>
              <a:defRPr/>
            </a:pPr>
            <a:fld id="{6FB749BF-92AC-154E-8A79-81681FA121F1}" type="slidenum">
              <a:rPr lang="en-US" smtClean="0"/>
              <a:pPr>
                <a:defRPr/>
              </a:pPr>
              <a:t>4</a:t>
            </a:fld>
            <a:endParaRPr lang="en-US" dirty="0"/>
          </a:p>
        </p:txBody>
      </p:sp>
    </p:spTree>
    <p:extLst>
      <p:ext uri="{BB962C8B-B14F-4D97-AF65-F5344CB8AC3E}">
        <p14:creationId xmlns:p14="http://schemas.microsoft.com/office/powerpoint/2010/main" val="17045430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r>
              <a:rPr lang="en-SE" dirty="0"/>
              <a:t>The material to this slide can be found in the partner guideline annex with explaination of key RBM concepts (Annex 6)</a:t>
            </a:r>
          </a:p>
          <a:p>
            <a:endParaRPr lang="en-SE"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GB" dirty="0"/>
              <a:t>The aim is to determine the relevance and fulfilment of objectives, developmental efficiency, effectiveness, impact and sustainability. An evaluation should provide information that is credible and useful, enabling the incorporation of lessons learned into the decision-making process of both recipients and donors.” (OECD/DAC 2002). </a:t>
            </a:r>
          </a:p>
          <a:p>
            <a:pPr marL="0" marR="0" lvl="0" indent="0" algn="l" defTabSz="457200" rtl="0" eaLnBrk="1" fontAlgn="base" latinLnBrk="0" hangingPunct="1">
              <a:lnSpc>
                <a:spcPct val="100000"/>
              </a:lnSpc>
              <a:spcBef>
                <a:spcPct val="30000"/>
              </a:spcBef>
              <a:spcAft>
                <a:spcPct val="0"/>
              </a:spcAft>
              <a:buClrTx/>
              <a:buSzTx/>
              <a:buFontTx/>
              <a:buNone/>
              <a:tabLst/>
              <a:defRPr/>
            </a:pPr>
            <a:endParaRPr lang="en-GB" dirty="0"/>
          </a:p>
          <a:p>
            <a:pPr marL="0" indent="0">
              <a:buNone/>
            </a:pPr>
            <a:endParaRPr lang="en-GB" dirty="0"/>
          </a:p>
          <a:p>
            <a:pPr marL="0" indent="0">
              <a:buNone/>
            </a:pPr>
            <a:r>
              <a:rPr lang="en-GB" b="1" i="1" dirty="0"/>
              <a:t>Internal or self- evaluation </a:t>
            </a:r>
            <a:r>
              <a:rPr lang="en-GB" dirty="0"/>
              <a:t>is conducted by those responsible for implementing a project or programme. It is typically more participatory and reinforces ownership and understanding among the project or programme team. </a:t>
            </a:r>
          </a:p>
          <a:p>
            <a:pPr marL="0" indent="0">
              <a:buNone/>
            </a:pPr>
            <a:endParaRPr lang="en-GB" b="1" i="1" dirty="0"/>
          </a:p>
          <a:p>
            <a:pPr marL="0" indent="0">
              <a:buNone/>
            </a:pPr>
            <a:r>
              <a:rPr lang="en-GB" b="1" i="1" dirty="0"/>
              <a:t>Midterm evaluation </a:t>
            </a:r>
            <a:r>
              <a:rPr lang="en-GB" dirty="0"/>
              <a:t>is a formative evaluation that occurs midway through implementation. </a:t>
            </a:r>
          </a:p>
          <a:p>
            <a:pPr marL="0" marR="0" lvl="0" indent="0" algn="l" defTabSz="457200" rtl="0" eaLnBrk="1" fontAlgn="base" latinLnBrk="0" hangingPunct="1">
              <a:lnSpc>
                <a:spcPct val="100000"/>
              </a:lnSpc>
              <a:spcBef>
                <a:spcPct val="30000"/>
              </a:spcBef>
              <a:spcAft>
                <a:spcPct val="0"/>
              </a:spcAft>
              <a:buClrTx/>
              <a:buSzTx/>
              <a:buFontTx/>
              <a:buNone/>
              <a:tabLst/>
              <a:defRPr/>
            </a:pPr>
            <a:endParaRPr lang="en-GB"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GB" b="1" i="1" dirty="0">
                <a:cs typeface="ＭＳ Ｐゴシック" charset="0"/>
              </a:rPr>
              <a:t>Impact evaluation </a:t>
            </a:r>
            <a:r>
              <a:rPr lang="en-GB" dirty="0">
                <a:cs typeface="ＭＳ Ｐゴシック" charset="0"/>
              </a:rPr>
              <a:t>focuses on the effect of a project or programme, rather than on its management and delivery. Therefore, an impact evaluation typically occurs after the completion</a:t>
            </a:r>
            <a:endParaRPr lang="en-GB" dirty="0"/>
          </a:p>
          <a:p>
            <a:endParaRPr lang="en-SE" dirty="0"/>
          </a:p>
          <a:p>
            <a:endParaRPr lang="en-SE" dirty="0"/>
          </a:p>
          <a:p>
            <a:r>
              <a:rPr lang="en-SE" dirty="0"/>
              <a:t>Explanation of other types:</a:t>
            </a:r>
          </a:p>
          <a:p>
            <a:endParaRPr lang="en-SE"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GB" sz="1200" kern="1200" dirty="0">
                <a:solidFill>
                  <a:schemeClr val="tx1"/>
                </a:solidFill>
                <a:effectLst/>
                <a:latin typeface="+mn-lt"/>
                <a:ea typeface="ＭＳ Ｐゴシック" charset="0"/>
                <a:cs typeface="ＭＳ Ｐゴシック" charset="0"/>
              </a:rPr>
              <a:t>There are different types of evaluation. </a:t>
            </a:r>
            <a:r>
              <a:rPr lang="en-GB" sz="1200" b="1" i="1" kern="1200" dirty="0">
                <a:solidFill>
                  <a:schemeClr val="tx1"/>
                </a:solidFill>
                <a:effectLst/>
                <a:latin typeface="+mn-lt"/>
                <a:ea typeface="ＭＳ Ｐゴシック" charset="0"/>
                <a:cs typeface="ＭＳ Ｐゴシック" charset="0"/>
              </a:rPr>
              <a:t>Ex-ante evaluation </a:t>
            </a:r>
            <a:r>
              <a:rPr lang="en-GB" sz="1200" kern="1200" dirty="0">
                <a:solidFill>
                  <a:schemeClr val="tx1"/>
                </a:solidFill>
                <a:effectLst/>
                <a:latin typeface="+mn-lt"/>
                <a:ea typeface="ＭＳ Ｐゴシック" charset="0"/>
                <a:cs typeface="ＭＳ Ｐゴシック" charset="0"/>
              </a:rPr>
              <a:t>is performed before implementation of a development intervention. Related terms: appraisal, quality at entry. </a:t>
            </a:r>
            <a:r>
              <a:rPr lang="en-GB" sz="1200" b="1" i="1" kern="1200" dirty="0">
                <a:solidFill>
                  <a:schemeClr val="tx1"/>
                </a:solidFill>
                <a:effectLst/>
                <a:latin typeface="+mn-lt"/>
                <a:ea typeface="ＭＳ Ｐゴシック" charset="0"/>
                <a:cs typeface="ＭＳ Ｐゴシック" charset="0"/>
              </a:rPr>
              <a:t>Ex- post evaluations </a:t>
            </a:r>
            <a:r>
              <a:rPr lang="en-GB" sz="1200" kern="1200" dirty="0">
                <a:solidFill>
                  <a:schemeClr val="tx1"/>
                </a:solidFill>
                <a:effectLst/>
                <a:latin typeface="+mn-lt"/>
                <a:ea typeface="ＭＳ Ｐゴシック" charset="0"/>
                <a:cs typeface="ＭＳ Ｐゴシック" charset="0"/>
              </a:rPr>
              <a:t>are conducted sometime after implementation to assess long-term impact and sustainability. </a:t>
            </a:r>
            <a:r>
              <a:rPr lang="en-GB" sz="1200" b="1" i="1" kern="1200" dirty="0">
                <a:solidFill>
                  <a:schemeClr val="tx1"/>
                </a:solidFill>
                <a:effectLst/>
                <a:latin typeface="+mn-lt"/>
                <a:ea typeface="ＭＳ Ｐゴシック" charset="0"/>
                <a:cs typeface="ＭＳ Ｐゴシック" charset="0"/>
              </a:rPr>
              <a:t>External or independent evaluation </a:t>
            </a:r>
            <a:r>
              <a:rPr lang="en-GB" sz="1200" kern="1200" dirty="0">
                <a:solidFill>
                  <a:schemeClr val="tx1"/>
                </a:solidFill>
                <a:effectLst/>
                <a:latin typeface="+mn-lt"/>
                <a:ea typeface="ＭＳ Ｐゴシック" charset="0"/>
                <a:cs typeface="ＭＳ Ｐゴシック" charset="0"/>
              </a:rPr>
              <a:t>is conducted by evaluators outside of the implementing project or programme team, lending it a degree of objectivity and often technical expertise. </a:t>
            </a:r>
            <a:r>
              <a:rPr lang="en-GB" sz="1200" b="1" i="1" kern="1200" dirty="0">
                <a:solidFill>
                  <a:schemeClr val="tx1"/>
                </a:solidFill>
                <a:effectLst/>
                <a:latin typeface="+mn-lt"/>
                <a:ea typeface="ＭＳ Ｐゴシック" charset="0"/>
                <a:cs typeface="ＭＳ Ｐゴシック" charset="0"/>
              </a:rPr>
              <a:t>Final evaluation </a:t>
            </a:r>
            <a:r>
              <a:rPr lang="en-GB" sz="1200" kern="1200" dirty="0">
                <a:solidFill>
                  <a:schemeClr val="tx1"/>
                </a:solidFill>
                <a:effectLst/>
                <a:latin typeface="+mn-lt"/>
                <a:ea typeface="ＭＳ Ｐゴシック" charset="0"/>
                <a:cs typeface="ＭＳ Ｐゴシック" charset="0"/>
              </a:rPr>
              <a:t>is a summative evaluation conducted (often externally) at the completion of project or programme in order to assess how well the project or programme achieved its intended objectives. </a:t>
            </a:r>
            <a:r>
              <a:rPr lang="en-GB" sz="1200" b="1" i="1" kern="1200" dirty="0">
                <a:solidFill>
                  <a:schemeClr val="tx1"/>
                </a:solidFill>
                <a:effectLst/>
                <a:latin typeface="+mn-lt"/>
                <a:ea typeface="ＭＳ Ｐゴシック" charset="0"/>
                <a:cs typeface="ＭＳ Ｐゴシック" charset="0"/>
              </a:rPr>
              <a:t>Formative evaluations </a:t>
            </a:r>
            <a:r>
              <a:rPr lang="en-GB" sz="1200" kern="1200" dirty="0">
                <a:solidFill>
                  <a:schemeClr val="tx1"/>
                </a:solidFill>
                <a:effectLst/>
                <a:latin typeface="+mn-lt"/>
                <a:ea typeface="ＭＳ Ｐゴシック" charset="0"/>
                <a:cs typeface="ＭＳ Ｐゴシック" charset="0"/>
              </a:rPr>
              <a:t>occur during project or programme implementation to improve performance and assess compliance. </a:t>
            </a:r>
            <a:r>
              <a:rPr lang="en-GB" sz="1200" b="1" i="1" kern="1200" dirty="0">
                <a:solidFill>
                  <a:schemeClr val="tx1"/>
                </a:solidFill>
                <a:effectLst/>
                <a:latin typeface="+mn-lt"/>
                <a:ea typeface="ＭＳ Ｐゴシック" charset="0"/>
                <a:cs typeface="ＭＳ Ｐゴシック" charset="0"/>
              </a:rPr>
              <a:t>Internal or self- evaluation </a:t>
            </a:r>
            <a:r>
              <a:rPr lang="en-GB" sz="1200" kern="1200" dirty="0">
                <a:solidFill>
                  <a:schemeClr val="tx1"/>
                </a:solidFill>
                <a:effectLst/>
                <a:latin typeface="+mn-lt"/>
                <a:ea typeface="ＭＳ Ｐゴシック" charset="0"/>
                <a:cs typeface="ＭＳ Ｐゴシック" charset="0"/>
              </a:rPr>
              <a:t>is conducted by those responsible for implementing a project or programme. It is typically more participatory and reinforces ownership and understanding among the project or programme team. </a:t>
            </a:r>
            <a:r>
              <a:rPr lang="en-GB" sz="1200" b="1" i="1" kern="1200" dirty="0">
                <a:solidFill>
                  <a:schemeClr val="tx1"/>
                </a:solidFill>
                <a:effectLst/>
                <a:latin typeface="+mn-lt"/>
                <a:ea typeface="ＭＳ Ｐゴシック" charset="0"/>
                <a:cs typeface="ＭＳ Ｐゴシック" charset="0"/>
              </a:rPr>
              <a:t>Impact evaluation </a:t>
            </a:r>
            <a:r>
              <a:rPr lang="en-GB" sz="1200" kern="1200" dirty="0">
                <a:solidFill>
                  <a:schemeClr val="tx1"/>
                </a:solidFill>
                <a:effectLst/>
                <a:latin typeface="+mn-lt"/>
                <a:ea typeface="ＭＳ Ｐゴシック" charset="0"/>
                <a:cs typeface="ＭＳ Ｐゴシック" charset="0"/>
              </a:rPr>
              <a:t>focuses on the effect of a project or programme, rather than on its management and delivery. Therefore, an impact evaluation typically occurs after the completion of a project or programme, during a final evaluation or an ex-post evaluation. </a:t>
            </a:r>
            <a:r>
              <a:rPr lang="en-GB" sz="1200" b="1" i="1" kern="1200" dirty="0">
                <a:solidFill>
                  <a:schemeClr val="tx1"/>
                </a:solidFill>
                <a:effectLst/>
                <a:latin typeface="+mn-lt"/>
                <a:ea typeface="ＭＳ Ｐゴシック" charset="0"/>
                <a:cs typeface="ＭＳ Ｐゴシック" charset="0"/>
              </a:rPr>
              <a:t>Joint evaluation </a:t>
            </a:r>
            <a:r>
              <a:rPr lang="en-GB" sz="1200" kern="1200" dirty="0">
                <a:solidFill>
                  <a:schemeClr val="tx1"/>
                </a:solidFill>
                <a:effectLst/>
                <a:latin typeface="+mn-lt"/>
                <a:ea typeface="ＭＳ Ｐゴシック" charset="0"/>
                <a:cs typeface="ＭＳ Ｐゴシック" charset="0"/>
              </a:rPr>
              <a:t>is conducted collaboratively by more than one implementing partner, and can help build consensus at different levels, credibility and joint support. </a:t>
            </a:r>
            <a:r>
              <a:rPr lang="en-GB" sz="1200" b="1" i="1" kern="1200" dirty="0">
                <a:solidFill>
                  <a:schemeClr val="tx1"/>
                </a:solidFill>
                <a:effectLst/>
                <a:latin typeface="+mn-lt"/>
                <a:ea typeface="ＭＳ Ｐゴシック" charset="0"/>
                <a:cs typeface="ＭＳ Ｐゴシック" charset="0"/>
              </a:rPr>
              <a:t>Meta-evaluation </a:t>
            </a:r>
            <a:r>
              <a:rPr lang="en-GB" sz="1200" kern="1200" dirty="0">
                <a:solidFill>
                  <a:schemeClr val="tx1"/>
                </a:solidFill>
                <a:effectLst/>
                <a:latin typeface="+mn-lt"/>
                <a:ea typeface="ＭＳ Ｐゴシック" charset="0"/>
                <a:cs typeface="ＭＳ Ｐゴシック" charset="0"/>
              </a:rPr>
              <a:t>is used to assess the evaluation process itself. Examples include an inventory of evaluations to inform the selection of future evaluations; the synthesis of evaluation results; checking compliance with evaluation policy and good practices; assessing how well evaluations are disseminated and utilized for organizational learning and change, etc. </a:t>
            </a:r>
            <a:r>
              <a:rPr lang="en-GB" sz="1200" b="1" i="1" kern="1200" dirty="0">
                <a:solidFill>
                  <a:schemeClr val="tx1"/>
                </a:solidFill>
                <a:effectLst/>
                <a:latin typeface="+mn-lt"/>
                <a:ea typeface="ＭＳ Ｐゴシック" charset="0"/>
                <a:cs typeface="ＭＳ Ｐゴシック" charset="0"/>
              </a:rPr>
              <a:t>Midterm evaluation </a:t>
            </a:r>
            <a:r>
              <a:rPr lang="en-GB" sz="1200" kern="1200" dirty="0">
                <a:solidFill>
                  <a:schemeClr val="tx1"/>
                </a:solidFill>
                <a:effectLst/>
                <a:latin typeface="+mn-lt"/>
                <a:ea typeface="ＭＳ Ｐゴシック" charset="0"/>
                <a:cs typeface="ＭＳ Ｐゴシック" charset="0"/>
              </a:rPr>
              <a:t>is a formative evaluation that occurs midway through implementation. </a:t>
            </a:r>
            <a:endParaRPr lang="en-GB" dirty="0"/>
          </a:p>
          <a:p>
            <a:endParaRPr lang="en-SE" dirty="0"/>
          </a:p>
        </p:txBody>
      </p:sp>
      <p:sp>
        <p:nvSpPr>
          <p:cNvPr id="4" name="Slide Number Placeholder 3"/>
          <p:cNvSpPr>
            <a:spLocks noGrp="1"/>
          </p:cNvSpPr>
          <p:nvPr>
            <p:ph type="sldNum" sz="quarter" idx="5"/>
          </p:nvPr>
        </p:nvSpPr>
        <p:spPr/>
        <p:txBody>
          <a:bodyPr/>
          <a:lstStyle/>
          <a:p>
            <a:pPr>
              <a:defRPr/>
            </a:pPr>
            <a:fld id="{6FB749BF-92AC-154E-8A79-81681FA121F1}" type="slidenum">
              <a:rPr lang="en-US" smtClean="0"/>
              <a:pPr>
                <a:defRPr/>
              </a:pPr>
              <a:t>5</a:t>
            </a:fld>
            <a:endParaRPr lang="en-US" dirty="0"/>
          </a:p>
        </p:txBody>
      </p:sp>
    </p:spTree>
    <p:extLst>
      <p:ext uri="{BB962C8B-B14F-4D97-AF65-F5344CB8AC3E}">
        <p14:creationId xmlns:p14="http://schemas.microsoft.com/office/powerpoint/2010/main" val="2426144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r>
              <a:rPr lang="en-SE" dirty="0"/>
              <a:t>The material to this slide can be found in the partner guideline annex with explaination of key RBM concepts (Annex 6)</a:t>
            </a:r>
          </a:p>
          <a:p>
            <a:pPr marL="0" marR="0" lvl="0" indent="0" algn="l" defTabSz="457200" rtl="0" eaLnBrk="1" fontAlgn="base" latinLnBrk="0" hangingPunct="1">
              <a:lnSpc>
                <a:spcPct val="100000"/>
              </a:lnSpc>
              <a:spcBef>
                <a:spcPct val="30000"/>
              </a:spcBef>
              <a:spcAft>
                <a:spcPct val="0"/>
              </a:spcAft>
              <a:buClrTx/>
              <a:buSzTx/>
              <a:buFontTx/>
              <a:buNone/>
              <a:tabLst/>
              <a:defRPr/>
            </a:pPr>
            <a:endParaRPr lang="en-SE"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SE" dirty="0"/>
              <a:t>Ask you partner what kind of things they have learned recently which affected how they are working? They will have various stories to share. </a:t>
            </a:r>
          </a:p>
          <a:p>
            <a:pPr marL="0" marR="0" lvl="0" indent="0" algn="l" defTabSz="457200" rtl="0" eaLnBrk="1" fontAlgn="base" latinLnBrk="0" hangingPunct="1">
              <a:lnSpc>
                <a:spcPct val="100000"/>
              </a:lnSpc>
              <a:spcBef>
                <a:spcPct val="30000"/>
              </a:spcBef>
              <a:spcAft>
                <a:spcPct val="0"/>
              </a:spcAft>
              <a:buClrTx/>
              <a:buSzTx/>
              <a:buFontTx/>
              <a:buNone/>
              <a:tabLst/>
              <a:defRPr/>
            </a:pPr>
            <a:r>
              <a:rPr lang="en-SE" dirty="0"/>
              <a:t>You can here advice that they have ‘structured learning’  - creating meetings where this kind of learning is systemtically being embedded into the organisation, staff and managers (as well as being recorded so the learning can be reported and learning shared beyond their own organistion)</a:t>
            </a:r>
          </a:p>
          <a:p>
            <a:endParaRPr lang="en-SE" dirty="0"/>
          </a:p>
        </p:txBody>
      </p:sp>
      <p:sp>
        <p:nvSpPr>
          <p:cNvPr id="4" name="Slide Number Placeholder 3"/>
          <p:cNvSpPr>
            <a:spLocks noGrp="1"/>
          </p:cNvSpPr>
          <p:nvPr>
            <p:ph type="sldNum" sz="quarter" idx="5"/>
          </p:nvPr>
        </p:nvSpPr>
        <p:spPr/>
        <p:txBody>
          <a:bodyPr/>
          <a:lstStyle/>
          <a:p>
            <a:pPr>
              <a:defRPr/>
            </a:pPr>
            <a:fld id="{6FB749BF-92AC-154E-8A79-81681FA121F1}" type="slidenum">
              <a:rPr lang="en-US" smtClean="0"/>
              <a:pPr>
                <a:defRPr/>
              </a:pPr>
              <a:t>6</a:t>
            </a:fld>
            <a:endParaRPr lang="en-US" dirty="0"/>
          </a:p>
        </p:txBody>
      </p:sp>
    </p:spTree>
    <p:extLst>
      <p:ext uri="{BB962C8B-B14F-4D97-AF65-F5344CB8AC3E}">
        <p14:creationId xmlns:p14="http://schemas.microsoft.com/office/powerpoint/2010/main" val="21081223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r>
              <a:rPr lang="en-SE" dirty="0"/>
              <a:t>The material to this slide can be found in the partner guideline annex with explaination of key concepts (Annex 6)</a:t>
            </a:r>
          </a:p>
          <a:p>
            <a:endParaRPr lang="en-SE"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SE" dirty="0"/>
              <a:t>In the MEL Partner Guide, partners have access to a set of questions which a reporting shou</a:t>
            </a:r>
            <a:r>
              <a:rPr lang="en-GB" dirty="0" err="1"/>
              <a:t>ld</a:t>
            </a:r>
            <a:r>
              <a:rPr lang="en-SE" dirty="0"/>
              <a:t> include (Annex 4)</a:t>
            </a:r>
          </a:p>
          <a:p>
            <a:endParaRPr lang="en-SE" dirty="0"/>
          </a:p>
          <a:p>
            <a:pPr marL="0" indent="0">
              <a:buNone/>
            </a:pPr>
            <a:r>
              <a:rPr lang="en-GB" b="1" i="1" dirty="0"/>
              <a:t>Internal reporting </a:t>
            </a:r>
            <a:r>
              <a:rPr lang="en-GB" dirty="0"/>
              <a:t>is conducted for actual project/programme implementation. It plays a crucial role in lesson learning to facilitate decision-making and ultimately, it indicates what can be extracted and reported externally. </a:t>
            </a:r>
          </a:p>
          <a:p>
            <a:pPr marL="0" indent="0">
              <a:buNone/>
            </a:pPr>
            <a:endParaRPr lang="en-GB" b="1" i="1" dirty="0"/>
          </a:p>
          <a:p>
            <a:pPr marL="0" indent="0">
              <a:buNone/>
            </a:pPr>
            <a:r>
              <a:rPr lang="en-GB" b="1" i="1" dirty="0"/>
              <a:t>External reporting </a:t>
            </a:r>
            <a:r>
              <a:rPr lang="en-GB" dirty="0"/>
              <a:t>is conducted to inform stakeholders outside the project/programme team and implementing organization, and is important for accountability. </a:t>
            </a:r>
          </a:p>
          <a:p>
            <a:endParaRPr lang="en-SE" dirty="0"/>
          </a:p>
        </p:txBody>
      </p:sp>
      <p:sp>
        <p:nvSpPr>
          <p:cNvPr id="4" name="Slide Number Placeholder 3"/>
          <p:cNvSpPr>
            <a:spLocks noGrp="1"/>
          </p:cNvSpPr>
          <p:nvPr>
            <p:ph type="sldNum" sz="quarter" idx="5"/>
          </p:nvPr>
        </p:nvSpPr>
        <p:spPr/>
        <p:txBody>
          <a:bodyPr/>
          <a:lstStyle/>
          <a:p>
            <a:pPr>
              <a:defRPr/>
            </a:pPr>
            <a:fld id="{6FB749BF-92AC-154E-8A79-81681FA121F1}" type="slidenum">
              <a:rPr lang="en-US" smtClean="0"/>
              <a:pPr>
                <a:defRPr/>
              </a:pPr>
              <a:t>7</a:t>
            </a:fld>
            <a:endParaRPr lang="en-US" dirty="0"/>
          </a:p>
        </p:txBody>
      </p:sp>
    </p:spTree>
    <p:extLst>
      <p:ext uri="{BB962C8B-B14F-4D97-AF65-F5344CB8AC3E}">
        <p14:creationId xmlns:p14="http://schemas.microsoft.com/office/powerpoint/2010/main" val="560788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E" dirty="0"/>
              <a:t>Potentially you ask participants about WHY they think they should engage in a M</a:t>
            </a:r>
            <a:r>
              <a:rPr lang="en-GB" dirty="0"/>
              <a:t>EL</a:t>
            </a:r>
            <a:r>
              <a:rPr lang="en-SE" dirty="0"/>
              <a:t> process, before you provide your explanation.</a:t>
            </a:r>
          </a:p>
        </p:txBody>
      </p:sp>
      <p:sp>
        <p:nvSpPr>
          <p:cNvPr id="4" name="Slide Number Placeholder 3"/>
          <p:cNvSpPr>
            <a:spLocks noGrp="1"/>
          </p:cNvSpPr>
          <p:nvPr>
            <p:ph type="sldNum" sz="quarter" idx="5"/>
          </p:nvPr>
        </p:nvSpPr>
        <p:spPr/>
        <p:txBody>
          <a:bodyPr/>
          <a:lstStyle/>
          <a:p>
            <a:pPr>
              <a:defRPr/>
            </a:pPr>
            <a:fld id="{6FB749BF-92AC-154E-8A79-81681FA121F1}" type="slidenum">
              <a:rPr lang="en-US" smtClean="0"/>
              <a:pPr>
                <a:defRPr/>
              </a:pPr>
              <a:t>8</a:t>
            </a:fld>
            <a:endParaRPr lang="en-US" dirty="0"/>
          </a:p>
        </p:txBody>
      </p:sp>
    </p:spTree>
    <p:extLst>
      <p:ext uri="{BB962C8B-B14F-4D97-AF65-F5344CB8AC3E}">
        <p14:creationId xmlns:p14="http://schemas.microsoft.com/office/powerpoint/2010/main" val="24324418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r>
              <a:rPr lang="en-SE" dirty="0"/>
              <a:t>Potentially you ask participants WHAT they mean by a M</a:t>
            </a:r>
            <a:r>
              <a:rPr lang="en-GB" dirty="0"/>
              <a:t>EL</a:t>
            </a:r>
            <a:r>
              <a:rPr lang="en-SE" dirty="0"/>
              <a:t> process, before you provide your explanation.</a:t>
            </a:r>
          </a:p>
          <a:p>
            <a:endParaRPr lang="en-SE" dirty="0"/>
          </a:p>
        </p:txBody>
      </p:sp>
      <p:sp>
        <p:nvSpPr>
          <p:cNvPr id="4" name="Slide Number Placeholder 3"/>
          <p:cNvSpPr>
            <a:spLocks noGrp="1"/>
          </p:cNvSpPr>
          <p:nvPr>
            <p:ph type="sldNum" sz="quarter" idx="5"/>
          </p:nvPr>
        </p:nvSpPr>
        <p:spPr/>
        <p:txBody>
          <a:bodyPr/>
          <a:lstStyle/>
          <a:p>
            <a:pPr>
              <a:defRPr/>
            </a:pPr>
            <a:fld id="{6FB749BF-92AC-154E-8A79-81681FA121F1}" type="slidenum">
              <a:rPr lang="en-US" smtClean="0"/>
              <a:pPr>
                <a:defRPr/>
              </a:pPr>
              <a:t>9</a:t>
            </a:fld>
            <a:endParaRPr lang="en-US" dirty="0"/>
          </a:p>
        </p:txBody>
      </p:sp>
    </p:spTree>
    <p:extLst>
      <p:ext uri="{BB962C8B-B14F-4D97-AF65-F5344CB8AC3E}">
        <p14:creationId xmlns:p14="http://schemas.microsoft.com/office/powerpoint/2010/main" val="420844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198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sv-SE">
                <a:latin typeface="Calibri" charset="0"/>
              </a:rPr>
              <a:t>M</a:t>
            </a:r>
            <a:endParaRPr lang="en-US">
              <a:latin typeface="Calibri" charset="0"/>
            </a:endParaRPr>
          </a:p>
        </p:txBody>
      </p:sp>
      <p:sp>
        <p:nvSpPr>
          <p:cNvPr id="41988" name="Footer Placeholder 3"/>
          <p:cNvSpPr>
            <a:spLocks noGrp="1"/>
          </p:cNvSpPr>
          <p:nvPr>
            <p:ph type="ftr" sz="quarter" idx="4"/>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Arial" charset="0"/>
                <a:ea typeface="ＭＳ Ｐゴシック" charset="0"/>
                <a:cs typeface="ＭＳ Ｐゴシック" charset="0"/>
              </a:defRPr>
            </a:lvl1pPr>
            <a:lvl2pPr marL="37931725" indent="-37474525" eaLnBrk="0" hangingPunct="0">
              <a:defRPr sz="2400" b="1">
                <a:solidFill>
                  <a:schemeClr val="tx1"/>
                </a:solidFill>
                <a:latin typeface="Arial" charset="0"/>
                <a:ea typeface="ＭＳ Ｐゴシック" charset="0"/>
              </a:defRPr>
            </a:lvl2pPr>
            <a:lvl3pPr eaLnBrk="0" hangingPunct="0">
              <a:defRPr sz="2400" b="1">
                <a:solidFill>
                  <a:schemeClr val="tx1"/>
                </a:solidFill>
                <a:latin typeface="Arial" charset="0"/>
                <a:ea typeface="ＭＳ Ｐゴシック" charset="0"/>
              </a:defRPr>
            </a:lvl3pPr>
            <a:lvl4pPr eaLnBrk="0" hangingPunct="0">
              <a:defRPr sz="2400" b="1">
                <a:solidFill>
                  <a:schemeClr val="tx1"/>
                </a:solidFill>
                <a:latin typeface="Arial" charset="0"/>
                <a:ea typeface="ＭＳ Ｐゴシック" charset="0"/>
              </a:defRPr>
            </a:lvl4pPr>
            <a:lvl5pPr eaLnBrk="0" hangingPunct="0">
              <a:defRPr sz="2400" b="1">
                <a:solidFill>
                  <a:schemeClr val="tx1"/>
                </a:solidFill>
                <a:latin typeface="Arial" charset="0"/>
                <a:ea typeface="ＭＳ Ｐゴシック" charset="0"/>
              </a:defRPr>
            </a:lvl5pPr>
            <a:lvl6pPr marL="457200" eaLnBrk="0" fontAlgn="base" hangingPunct="0">
              <a:spcBef>
                <a:spcPct val="0"/>
              </a:spcBef>
              <a:spcAft>
                <a:spcPct val="0"/>
              </a:spcAft>
              <a:defRPr sz="2400" b="1">
                <a:solidFill>
                  <a:schemeClr val="tx1"/>
                </a:solidFill>
                <a:latin typeface="Arial" charset="0"/>
                <a:ea typeface="ＭＳ Ｐゴシック" charset="0"/>
              </a:defRPr>
            </a:lvl6pPr>
            <a:lvl7pPr marL="914400" eaLnBrk="0" fontAlgn="base" hangingPunct="0">
              <a:spcBef>
                <a:spcPct val="0"/>
              </a:spcBef>
              <a:spcAft>
                <a:spcPct val="0"/>
              </a:spcAft>
              <a:defRPr sz="2400" b="1">
                <a:solidFill>
                  <a:schemeClr val="tx1"/>
                </a:solidFill>
                <a:latin typeface="Arial" charset="0"/>
                <a:ea typeface="ＭＳ Ｐゴシック" charset="0"/>
              </a:defRPr>
            </a:lvl7pPr>
            <a:lvl8pPr marL="1371600" eaLnBrk="0" fontAlgn="base" hangingPunct="0">
              <a:spcBef>
                <a:spcPct val="0"/>
              </a:spcBef>
              <a:spcAft>
                <a:spcPct val="0"/>
              </a:spcAft>
              <a:defRPr sz="2400" b="1">
                <a:solidFill>
                  <a:schemeClr val="tx1"/>
                </a:solidFill>
                <a:latin typeface="Arial" charset="0"/>
                <a:ea typeface="ＭＳ Ｐゴシック" charset="0"/>
              </a:defRPr>
            </a:lvl8pPr>
            <a:lvl9pPr marL="18288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endParaRPr lang="sv-SE" sz="1200"/>
          </a:p>
        </p:txBody>
      </p:sp>
      <p:sp>
        <p:nvSpPr>
          <p:cNvPr id="41989" name="Slide Number Placeholder 4"/>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Arial" charset="0"/>
                <a:ea typeface="ＭＳ Ｐゴシック" charset="0"/>
                <a:cs typeface="ＭＳ Ｐゴシック" charset="0"/>
              </a:defRPr>
            </a:lvl1pPr>
            <a:lvl2pPr marL="37931725" indent="-37474525" eaLnBrk="0" hangingPunct="0">
              <a:defRPr sz="2400" b="1">
                <a:solidFill>
                  <a:schemeClr val="tx1"/>
                </a:solidFill>
                <a:latin typeface="Arial" charset="0"/>
                <a:ea typeface="ＭＳ Ｐゴシック" charset="0"/>
              </a:defRPr>
            </a:lvl2pPr>
            <a:lvl3pPr eaLnBrk="0" hangingPunct="0">
              <a:defRPr sz="2400" b="1">
                <a:solidFill>
                  <a:schemeClr val="tx1"/>
                </a:solidFill>
                <a:latin typeface="Arial" charset="0"/>
                <a:ea typeface="ＭＳ Ｐゴシック" charset="0"/>
              </a:defRPr>
            </a:lvl3pPr>
            <a:lvl4pPr eaLnBrk="0" hangingPunct="0">
              <a:defRPr sz="2400" b="1">
                <a:solidFill>
                  <a:schemeClr val="tx1"/>
                </a:solidFill>
                <a:latin typeface="Arial" charset="0"/>
                <a:ea typeface="ＭＳ Ｐゴシック" charset="0"/>
              </a:defRPr>
            </a:lvl4pPr>
            <a:lvl5pPr eaLnBrk="0" hangingPunct="0">
              <a:defRPr sz="2400" b="1">
                <a:solidFill>
                  <a:schemeClr val="tx1"/>
                </a:solidFill>
                <a:latin typeface="Arial" charset="0"/>
                <a:ea typeface="ＭＳ Ｐゴシック" charset="0"/>
              </a:defRPr>
            </a:lvl5pPr>
            <a:lvl6pPr marL="457200" eaLnBrk="0" fontAlgn="base" hangingPunct="0">
              <a:spcBef>
                <a:spcPct val="0"/>
              </a:spcBef>
              <a:spcAft>
                <a:spcPct val="0"/>
              </a:spcAft>
              <a:defRPr sz="2400" b="1">
                <a:solidFill>
                  <a:schemeClr val="tx1"/>
                </a:solidFill>
                <a:latin typeface="Arial" charset="0"/>
                <a:ea typeface="ＭＳ Ｐゴシック" charset="0"/>
              </a:defRPr>
            </a:lvl6pPr>
            <a:lvl7pPr marL="914400" eaLnBrk="0" fontAlgn="base" hangingPunct="0">
              <a:spcBef>
                <a:spcPct val="0"/>
              </a:spcBef>
              <a:spcAft>
                <a:spcPct val="0"/>
              </a:spcAft>
              <a:defRPr sz="2400" b="1">
                <a:solidFill>
                  <a:schemeClr val="tx1"/>
                </a:solidFill>
                <a:latin typeface="Arial" charset="0"/>
                <a:ea typeface="ＭＳ Ｐゴシック" charset="0"/>
              </a:defRPr>
            </a:lvl7pPr>
            <a:lvl8pPr marL="1371600" eaLnBrk="0" fontAlgn="base" hangingPunct="0">
              <a:spcBef>
                <a:spcPct val="0"/>
              </a:spcBef>
              <a:spcAft>
                <a:spcPct val="0"/>
              </a:spcAft>
              <a:defRPr sz="2400" b="1">
                <a:solidFill>
                  <a:schemeClr val="tx1"/>
                </a:solidFill>
                <a:latin typeface="Arial" charset="0"/>
                <a:ea typeface="ＭＳ Ｐゴシック" charset="0"/>
              </a:defRPr>
            </a:lvl8pPr>
            <a:lvl9pPr marL="18288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fld id="{350AEFA9-88F1-0745-8217-9604CC231F73}" type="slidenum">
              <a:rPr lang="sv-SE" sz="1200"/>
              <a:pPr eaLnBrk="1" hangingPunct="1"/>
              <a:t>14</a:t>
            </a:fld>
            <a:endParaRPr lang="sv-SE" sz="1200"/>
          </a:p>
        </p:txBody>
      </p:sp>
    </p:spTree>
    <p:extLst>
      <p:ext uri="{BB962C8B-B14F-4D97-AF65-F5344CB8AC3E}">
        <p14:creationId xmlns:p14="http://schemas.microsoft.com/office/powerpoint/2010/main" val="11428703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Platshållare för bildobjekt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4035" name="Platshållare för anteckninga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sv-SE">
                <a:latin typeface="Calibri" charset="0"/>
              </a:rPr>
              <a:t>M</a:t>
            </a:r>
          </a:p>
          <a:p>
            <a:pPr>
              <a:spcBef>
                <a:spcPct val="0"/>
              </a:spcBef>
            </a:pPr>
            <a:r>
              <a:rPr lang="sv-SE">
                <a:latin typeface="Calibri" charset="0"/>
              </a:rPr>
              <a:t>If for some reason you need to send someone else to check on your results, what should they look for, where and why?</a:t>
            </a:r>
          </a:p>
        </p:txBody>
      </p:sp>
      <p:sp>
        <p:nvSpPr>
          <p:cNvPr id="44036" name="Platshållare för sidfot 3"/>
          <p:cNvSpPr>
            <a:spLocks noGrp="1"/>
          </p:cNvSpPr>
          <p:nvPr>
            <p:ph type="ftr" sz="quarter" idx="4"/>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Arial" charset="0"/>
                <a:ea typeface="ＭＳ Ｐゴシック" charset="0"/>
                <a:cs typeface="ＭＳ Ｐゴシック" charset="0"/>
              </a:defRPr>
            </a:lvl1pPr>
            <a:lvl2pPr marL="37931725" indent="-37474525" eaLnBrk="0" hangingPunct="0">
              <a:defRPr sz="2400" b="1">
                <a:solidFill>
                  <a:schemeClr val="tx1"/>
                </a:solidFill>
                <a:latin typeface="Arial" charset="0"/>
                <a:ea typeface="ＭＳ Ｐゴシック" charset="0"/>
              </a:defRPr>
            </a:lvl2pPr>
            <a:lvl3pPr eaLnBrk="0" hangingPunct="0">
              <a:defRPr sz="2400" b="1">
                <a:solidFill>
                  <a:schemeClr val="tx1"/>
                </a:solidFill>
                <a:latin typeface="Arial" charset="0"/>
                <a:ea typeface="ＭＳ Ｐゴシック" charset="0"/>
              </a:defRPr>
            </a:lvl3pPr>
            <a:lvl4pPr eaLnBrk="0" hangingPunct="0">
              <a:defRPr sz="2400" b="1">
                <a:solidFill>
                  <a:schemeClr val="tx1"/>
                </a:solidFill>
                <a:latin typeface="Arial" charset="0"/>
                <a:ea typeface="ＭＳ Ｐゴシック" charset="0"/>
              </a:defRPr>
            </a:lvl4pPr>
            <a:lvl5pPr eaLnBrk="0" hangingPunct="0">
              <a:defRPr sz="2400" b="1">
                <a:solidFill>
                  <a:schemeClr val="tx1"/>
                </a:solidFill>
                <a:latin typeface="Arial" charset="0"/>
                <a:ea typeface="ＭＳ Ｐゴシック" charset="0"/>
              </a:defRPr>
            </a:lvl5pPr>
            <a:lvl6pPr marL="457200" eaLnBrk="0" fontAlgn="base" hangingPunct="0">
              <a:spcBef>
                <a:spcPct val="0"/>
              </a:spcBef>
              <a:spcAft>
                <a:spcPct val="0"/>
              </a:spcAft>
              <a:defRPr sz="2400" b="1">
                <a:solidFill>
                  <a:schemeClr val="tx1"/>
                </a:solidFill>
                <a:latin typeface="Arial" charset="0"/>
                <a:ea typeface="ＭＳ Ｐゴシック" charset="0"/>
              </a:defRPr>
            </a:lvl6pPr>
            <a:lvl7pPr marL="914400" eaLnBrk="0" fontAlgn="base" hangingPunct="0">
              <a:spcBef>
                <a:spcPct val="0"/>
              </a:spcBef>
              <a:spcAft>
                <a:spcPct val="0"/>
              </a:spcAft>
              <a:defRPr sz="2400" b="1">
                <a:solidFill>
                  <a:schemeClr val="tx1"/>
                </a:solidFill>
                <a:latin typeface="Arial" charset="0"/>
                <a:ea typeface="ＭＳ Ｐゴシック" charset="0"/>
              </a:defRPr>
            </a:lvl7pPr>
            <a:lvl8pPr marL="1371600" eaLnBrk="0" fontAlgn="base" hangingPunct="0">
              <a:spcBef>
                <a:spcPct val="0"/>
              </a:spcBef>
              <a:spcAft>
                <a:spcPct val="0"/>
              </a:spcAft>
              <a:defRPr sz="2400" b="1">
                <a:solidFill>
                  <a:schemeClr val="tx1"/>
                </a:solidFill>
                <a:latin typeface="Arial" charset="0"/>
                <a:ea typeface="ＭＳ Ｐゴシック" charset="0"/>
              </a:defRPr>
            </a:lvl8pPr>
            <a:lvl9pPr marL="18288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endParaRPr lang="sv-SE" sz="1200"/>
          </a:p>
        </p:txBody>
      </p:sp>
      <p:sp>
        <p:nvSpPr>
          <p:cNvPr id="44037" name="Platshållare för bildnummer 4"/>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Arial" charset="0"/>
                <a:ea typeface="ＭＳ Ｐゴシック" charset="0"/>
                <a:cs typeface="ＭＳ Ｐゴシック" charset="0"/>
              </a:defRPr>
            </a:lvl1pPr>
            <a:lvl2pPr marL="37931725" indent="-37474525" eaLnBrk="0" hangingPunct="0">
              <a:defRPr sz="2400" b="1">
                <a:solidFill>
                  <a:schemeClr val="tx1"/>
                </a:solidFill>
                <a:latin typeface="Arial" charset="0"/>
                <a:ea typeface="ＭＳ Ｐゴシック" charset="0"/>
              </a:defRPr>
            </a:lvl2pPr>
            <a:lvl3pPr eaLnBrk="0" hangingPunct="0">
              <a:defRPr sz="2400" b="1">
                <a:solidFill>
                  <a:schemeClr val="tx1"/>
                </a:solidFill>
                <a:latin typeface="Arial" charset="0"/>
                <a:ea typeface="ＭＳ Ｐゴシック" charset="0"/>
              </a:defRPr>
            </a:lvl3pPr>
            <a:lvl4pPr eaLnBrk="0" hangingPunct="0">
              <a:defRPr sz="2400" b="1">
                <a:solidFill>
                  <a:schemeClr val="tx1"/>
                </a:solidFill>
                <a:latin typeface="Arial" charset="0"/>
                <a:ea typeface="ＭＳ Ｐゴシック" charset="0"/>
              </a:defRPr>
            </a:lvl4pPr>
            <a:lvl5pPr eaLnBrk="0" hangingPunct="0">
              <a:defRPr sz="2400" b="1">
                <a:solidFill>
                  <a:schemeClr val="tx1"/>
                </a:solidFill>
                <a:latin typeface="Arial" charset="0"/>
                <a:ea typeface="ＭＳ Ｐゴシック" charset="0"/>
              </a:defRPr>
            </a:lvl5pPr>
            <a:lvl6pPr marL="457200" eaLnBrk="0" fontAlgn="base" hangingPunct="0">
              <a:spcBef>
                <a:spcPct val="0"/>
              </a:spcBef>
              <a:spcAft>
                <a:spcPct val="0"/>
              </a:spcAft>
              <a:defRPr sz="2400" b="1">
                <a:solidFill>
                  <a:schemeClr val="tx1"/>
                </a:solidFill>
                <a:latin typeface="Arial" charset="0"/>
                <a:ea typeface="ＭＳ Ｐゴシック" charset="0"/>
              </a:defRPr>
            </a:lvl6pPr>
            <a:lvl7pPr marL="914400" eaLnBrk="0" fontAlgn="base" hangingPunct="0">
              <a:spcBef>
                <a:spcPct val="0"/>
              </a:spcBef>
              <a:spcAft>
                <a:spcPct val="0"/>
              </a:spcAft>
              <a:defRPr sz="2400" b="1">
                <a:solidFill>
                  <a:schemeClr val="tx1"/>
                </a:solidFill>
                <a:latin typeface="Arial" charset="0"/>
                <a:ea typeface="ＭＳ Ｐゴシック" charset="0"/>
              </a:defRPr>
            </a:lvl7pPr>
            <a:lvl8pPr marL="1371600" eaLnBrk="0" fontAlgn="base" hangingPunct="0">
              <a:spcBef>
                <a:spcPct val="0"/>
              </a:spcBef>
              <a:spcAft>
                <a:spcPct val="0"/>
              </a:spcAft>
              <a:defRPr sz="2400" b="1">
                <a:solidFill>
                  <a:schemeClr val="tx1"/>
                </a:solidFill>
                <a:latin typeface="Arial" charset="0"/>
                <a:ea typeface="ＭＳ Ｐゴシック" charset="0"/>
              </a:defRPr>
            </a:lvl8pPr>
            <a:lvl9pPr marL="18288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fld id="{1FE25027-1CA1-904D-ADDD-083D2F24F2D0}" type="slidenum">
              <a:rPr lang="sv-SE" sz="1200"/>
              <a:pPr eaLnBrk="1" hangingPunct="1"/>
              <a:t>15</a:t>
            </a:fld>
            <a:endParaRPr lang="sv-SE" sz="1200"/>
          </a:p>
        </p:txBody>
      </p:sp>
    </p:spTree>
    <p:extLst>
      <p:ext uri="{BB962C8B-B14F-4D97-AF65-F5344CB8AC3E}">
        <p14:creationId xmlns:p14="http://schemas.microsoft.com/office/powerpoint/2010/main" val="40501775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sv-SE"/>
              <a:t>Klicka här för att ändra mall för rubrikformat</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Klicka här för att ändra mall för underrubrikformat</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10343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och bildtext">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sv-SE"/>
              <a:t>Klicka här för att ändra mall för rubrikformat</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Date Placeholder 3"/>
          <p:cNvSpPr>
            <a:spLocks noGrp="1"/>
          </p:cNvSpPr>
          <p:nvPr>
            <p:ph type="dt" sz="half" idx="10"/>
          </p:nvPr>
        </p:nvSpPr>
        <p:spPr/>
        <p:txBody>
          <a:bodyPr/>
          <a:lstStyle/>
          <a:p>
            <a:fld id="{B61BEF0D-F0BB-DE4B-95CE-6DB70DBA9567}" type="datetimeFigureOut">
              <a:rPr lang="en-US" smtClean="0"/>
              <a:pPr/>
              <a:t>6/6/20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94845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 med beskrivning">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sv-SE"/>
              <a:t>Klicka här för att ändra mall för rubrikformat</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v-SE"/>
              <a:t>Klicka här för att ändra format på bakgrundstexten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Date Placeholder 3"/>
          <p:cNvSpPr>
            <a:spLocks noGrp="1"/>
          </p:cNvSpPr>
          <p:nvPr>
            <p:ph type="dt" sz="half" idx="10"/>
          </p:nvPr>
        </p:nvSpPr>
        <p:spPr/>
        <p:txBody>
          <a:bodyPr/>
          <a:lstStyle/>
          <a:p>
            <a:fld id="{B61BEF0D-F0BB-DE4B-95CE-6DB70DBA9567}" type="datetimeFigureOut">
              <a:rPr lang="en-US" smtClean="0"/>
              <a:pPr/>
              <a:t>6/6/20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58423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nkort">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sv-SE"/>
              <a:t>Klicka här för att ändra mall för rubrikformat</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sv-SE"/>
              <a:t>Klicka här för att ändra format på bakgrundstexten</a:t>
            </a:r>
          </a:p>
        </p:txBody>
      </p:sp>
      <p:sp>
        <p:nvSpPr>
          <p:cNvPr id="5" name="Date Placeholder 4"/>
          <p:cNvSpPr>
            <a:spLocks noGrp="1"/>
          </p:cNvSpPr>
          <p:nvPr>
            <p:ph type="dt" sz="half" idx="10"/>
          </p:nvPr>
        </p:nvSpPr>
        <p:spPr/>
        <p:txBody>
          <a:bodyPr/>
          <a:lstStyle/>
          <a:p>
            <a:fld id="{B61BEF0D-F0BB-DE4B-95CE-6DB70DBA9567}" type="datetimeFigureOut">
              <a:rPr lang="en-US" smtClean="0"/>
              <a:pPr/>
              <a:t>6/6/20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954793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nkort för citat">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sv-SE"/>
              <a:t>Klicka här för att ändra mall för rubrikformat</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v-SE"/>
              <a:t>Klicka här för att ändra format på bakgrundstexten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sv-SE"/>
              <a:t>Klicka här för att ändra format på bakgrundstexten</a:t>
            </a:r>
          </a:p>
        </p:txBody>
      </p:sp>
      <p:sp>
        <p:nvSpPr>
          <p:cNvPr id="5" name="Date Placeholder 4"/>
          <p:cNvSpPr>
            <a:spLocks noGrp="1"/>
          </p:cNvSpPr>
          <p:nvPr>
            <p:ph type="dt" sz="half" idx="10"/>
          </p:nvPr>
        </p:nvSpPr>
        <p:spPr/>
        <p:txBody>
          <a:bodyPr/>
          <a:lstStyle/>
          <a:p>
            <a:fld id="{B61BEF0D-F0BB-DE4B-95CE-6DB70DBA9567}" type="datetimeFigureOut">
              <a:rPr lang="en-US" smtClean="0"/>
              <a:pPr/>
              <a:t>6/6/20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046114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ant eller falskt">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sv-SE"/>
              <a:t>Klicka här för att ändra mall för rubrikformat</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v-SE"/>
              <a:t>Klicka här för att ändra format på bakgrundstexten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sv-SE"/>
              <a:t>Klicka här för att ändra format på bakgrundstexten</a:t>
            </a:r>
          </a:p>
        </p:txBody>
      </p:sp>
      <p:sp>
        <p:nvSpPr>
          <p:cNvPr id="5" name="Date Placeholder 4"/>
          <p:cNvSpPr>
            <a:spLocks noGrp="1"/>
          </p:cNvSpPr>
          <p:nvPr>
            <p:ph type="dt" sz="half" idx="10"/>
          </p:nvPr>
        </p:nvSpPr>
        <p:spPr/>
        <p:txBody>
          <a:bodyPr/>
          <a:lstStyle/>
          <a:p>
            <a:fld id="{B61BEF0D-F0BB-DE4B-95CE-6DB70DBA9567}" type="datetimeFigureOut">
              <a:rPr lang="en-US" smtClean="0"/>
              <a:pPr/>
              <a:t>6/6/20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134720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Vertical Text Placeholder 2"/>
          <p:cNvSpPr>
            <a:spLocks noGrp="1"/>
          </p:cNvSpPr>
          <p:nvPr>
            <p:ph type="body" orient="vert" idx="1"/>
          </p:nvPr>
        </p:nvSpPr>
        <p:spPr/>
        <p:txBody>
          <a:bodyPr vert="eaVert" ancho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8982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sv-SE"/>
              <a:t>Klicka här för att ändra mall för rubrikformat</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5211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sv-SE"/>
              <a:t>Klicka här för att ändra mall för rubrikformat</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11103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sv-SE"/>
              <a:t>Klicka här för att ändra mall för rubrikformat</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Date Placeholder 3"/>
          <p:cNvSpPr>
            <a:spLocks noGrp="1"/>
          </p:cNvSpPr>
          <p:nvPr>
            <p:ph type="dt" sz="half" idx="10"/>
          </p:nvPr>
        </p:nvSpPr>
        <p:spPr/>
        <p:txBody>
          <a:bodyPr/>
          <a:lstStyle/>
          <a:p>
            <a:fld id="{B61BEF0D-F0BB-DE4B-95CE-6DB70DBA9567}" type="datetimeFigureOut">
              <a:rPr lang="en-US" smtClean="0"/>
              <a:pPr/>
              <a:t>6/6/20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14221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sv-SE"/>
              <a:t>Klicka här för att ändra mall för rubrikformat</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6/6/20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39100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sv-SE"/>
              <a:t>Klicka här för att ändra mall för rubrikformat</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6/6/20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88652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6/6/20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15237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6/6/20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32051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sv-SE"/>
              <a:t>Klicka här för att ändra mall för rubrikformat</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Date Placeholder 4"/>
          <p:cNvSpPr>
            <a:spLocks noGrp="1"/>
          </p:cNvSpPr>
          <p:nvPr>
            <p:ph type="dt" sz="half" idx="10"/>
          </p:nvPr>
        </p:nvSpPr>
        <p:spPr/>
        <p:txBody>
          <a:bodyPr/>
          <a:lstStyle/>
          <a:p>
            <a:fld id="{B61BEF0D-F0BB-DE4B-95CE-6DB70DBA9567}" type="datetimeFigureOut">
              <a:rPr lang="en-US" smtClean="0"/>
              <a:pPr/>
              <a:t>6/6/20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48876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sv-SE"/>
              <a:t>Klicka här för att ändra mall för rubrikformat</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v-SE"/>
              <a:t>Klicka på ikonen för att lägga till en bild</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Date Placeholder 4"/>
          <p:cNvSpPr>
            <a:spLocks noGrp="1"/>
          </p:cNvSpPr>
          <p:nvPr>
            <p:ph type="dt" sz="half" idx="10"/>
          </p:nvPr>
        </p:nvSpPr>
        <p:spPr/>
        <p:txBody>
          <a:bodyPr/>
          <a:lstStyle/>
          <a:p>
            <a:fld id="{B61BEF0D-F0BB-DE4B-95CE-6DB70DBA9567}" type="datetimeFigureOut">
              <a:rPr lang="en-US" smtClean="0"/>
              <a:pPr/>
              <a:t>6/6/20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467463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sv-SE"/>
              <a:t>Klicka här för att ändra mall för rubrikformat</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6/6/20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12438158"/>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tif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5A66559-255F-9C49-BFB5-AC5E580A62A0}"/>
              </a:ext>
            </a:extLst>
          </p:cNvPr>
          <p:cNvSpPr>
            <a:spLocks noGrp="1"/>
          </p:cNvSpPr>
          <p:nvPr>
            <p:ph type="ctrTitle"/>
          </p:nvPr>
        </p:nvSpPr>
        <p:spPr/>
        <p:txBody>
          <a:bodyPr>
            <a:normAutofit fontScale="90000"/>
          </a:bodyPr>
          <a:lstStyle/>
          <a:p>
            <a:r>
              <a:rPr lang="es-ES_tradnl" b="1" dirty="0" err="1">
                <a:solidFill>
                  <a:schemeClr val="bg2">
                    <a:lumMod val="50000"/>
                  </a:schemeClr>
                </a:solidFill>
              </a:rPr>
              <a:t>Monitoring</a:t>
            </a:r>
            <a:r>
              <a:rPr lang="es-ES_tradnl" b="1" dirty="0">
                <a:solidFill>
                  <a:schemeClr val="bg2">
                    <a:lumMod val="50000"/>
                  </a:schemeClr>
                </a:solidFill>
              </a:rPr>
              <a:t> </a:t>
            </a:r>
            <a:r>
              <a:rPr lang="es-ES_tradnl" b="1" dirty="0" err="1">
                <a:solidFill>
                  <a:schemeClr val="bg2">
                    <a:lumMod val="50000"/>
                  </a:schemeClr>
                </a:solidFill>
              </a:rPr>
              <a:t>evaluation</a:t>
            </a:r>
            <a:r>
              <a:rPr lang="es-ES_tradnl" b="1" dirty="0">
                <a:solidFill>
                  <a:schemeClr val="bg2">
                    <a:lumMod val="50000"/>
                  </a:schemeClr>
                </a:solidFill>
              </a:rPr>
              <a:t> and </a:t>
            </a:r>
            <a:r>
              <a:rPr lang="es-ES_tradnl" b="1" dirty="0" err="1">
                <a:solidFill>
                  <a:schemeClr val="bg2">
                    <a:lumMod val="50000"/>
                  </a:schemeClr>
                </a:solidFill>
              </a:rPr>
              <a:t>learning</a:t>
            </a:r>
            <a:r>
              <a:rPr lang="es-ES_tradnl" b="1" dirty="0">
                <a:solidFill>
                  <a:schemeClr val="bg2">
                    <a:lumMod val="50000"/>
                  </a:schemeClr>
                </a:solidFill>
              </a:rPr>
              <a:t> (MEL)</a:t>
            </a:r>
            <a:br>
              <a:rPr lang="es-ES_tradnl" dirty="0"/>
            </a:br>
            <a:endParaRPr lang="es-ES_tradnl" dirty="0"/>
          </a:p>
        </p:txBody>
      </p:sp>
      <p:sp>
        <p:nvSpPr>
          <p:cNvPr id="3" name="Underrubrik 2">
            <a:extLst>
              <a:ext uri="{FF2B5EF4-FFF2-40B4-BE49-F238E27FC236}">
                <a16:creationId xmlns:a16="http://schemas.microsoft.com/office/drawing/2014/main" id="{189F8A25-138E-064F-B460-8287A9C40934}"/>
              </a:ext>
            </a:extLst>
          </p:cNvPr>
          <p:cNvSpPr>
            <a:spLocks noGrp="1"/>
          </p:cNvSpPr>
          <p:nvPr>
            <p:ph type="subTitle" idx="1"/>
          </p:nvPr>
        </p:nvSpPr>
        <p:spPr/>
        <p:txBody>
          <a:bodyPr/>
          <a:lstStyle/>
          <a:p>
            <a:endParaRPr lang="es-ES_tradnl"/>
          </a:p>
        </p:txBody>
      </p:sp>
    </p:spTree>
    <p:extLst>
      <p:ext uri="{BB962C8B-B14F-4D97-AF65-F5344CB8AC3E}">
        <p14:creationId xmlns:p14="http://schemas.microsoft.com/office/powerpoint/2010/main" val="6139728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D0D62-F801-4288-BD6A-A078873E016B}"/>
              </a:ext>
            </a:extLst>
          </p:cNvPr>
          <p:cNvSpPr>
            <a:spLocks noGrp="1"/>
          </p:cNvSpPr>
          <p:nvPr>
            <p:ph type="title"/>
          </p:nvPr>
        </p:nvSpPr>
        <p:spPr>
          <a:xfrm>
            <a:off x="1590166" y="458178"/>
            <a:ext cx="8883170" cy="415145"/>
          </a:xfrm>
        </p:spPr>
        <p:txBody>
          <a:bodyPr>
            <a:noAutofit/>
          </a:bodyPr>
          <a:lstStyle/>
          <a:p>
            <a:r>
              <a:rPr lang="sv-SE" b="1" dirty="0" err="1">
                <a:solidFill>
                  <a:schemeClr val="bg2">
                    <a:lumMod val="50000"/>
                  </a:schemeClr>
                </a:solidFill>
              </a:rPr>
              <a:t>Monitoring</a:t>
            </a:r>
            <a:r>
              <a:rPr lang="sv-SE" b="1" dirty="0">
                <a:solidFill>
                  <a:schemeClr val="bg2">
                    <a:lumMod val="50000"/>
                  </a:schemeClr>
                </a:solidFill>
              </a:rPr>
              <a:t> process and planning </a:t>
            </a:r>
            <a:endParaRPr lang="en-GB" b="1" dirty="0">
              <a:solidFill>
                <a:schemeClr val="bg2">
                  <a:lumMod val="50000"/>
                </a:schemeClr>
              </a:solidFill>
            </a:endParaRPr>
          </a:p>
        </p:txBody>
      </p:sp>
      <p:sp>
        <p:nvSpPr>
          <p:cNvPr id="3" name="Content Placeholder 2">
            <a:extLst>
              <a:ext uri="{FF2B5EF4-FFF2-40B4-BE49-F238E27FC236}">
                <a16:creationId xmlns:a16="http://schemas.microsoft.com/office/drawing/2014/main" id="{C10366C7-77BE-4C62-801B-D747E87734FF}"/>
              </a:ext>
            </a:extLst>
          </p:cNvPr>
          <p:cNvSpPr>
            <a:spLocks noGrp="1"/>
          </p:cNvSpPr>
          <p:nvPr>
            <p:ph idx="1"/>
          </p:nvPr>
        </p:nvSpPr>
        <p:spPr>
          <a:xfrm>
            <a:off x="1254033" y="1603446"/>
            <a:ext cx="4271555" cy="4366280"/>
          </a:xfrm>
        </p:spPr>
        <p:txBody>
          <a:bodyPr>
            <a:noAutofit/>
          </a:bodyPr>
          <a:lstStyle/>
          <a:p>
            <a:pPr marL="0" indent="0">
              <a:buNone/>
            </a:pPr>
            <a:r>
              <a:rPr lang="en-GB" sz="2000" b="1" u="sng" dirty="0"/>
              <a:t>Monitoring process:</a:t>
            </a:r>
          </a:p>
          <a:p>
            <a:pPr>
              <a:buFont typeface="Wingdings" panose="05000000000000000000" pitchFamily="2" charset="2"/>
              <a:buChar char="§"/>
            </a:pPr>
            <a:r>
              <a:rPr lang="en-GB" sz="2000" dirty="0"/>
              <a:t>Establishing a baseline: what exist before the intervention?</a:t>
            </a:r>
          </a:p>
          <a:p>
            <a:pPr>
              <a:buFont typeface="Wingdings" panose="05000000000000000000" pitchFamily="2" charset="2"/>
              <a:buChar char="§"/>
            </a:pPr>
            <a:r>
              <a:rPr lang="en-GB" sz="2000" dirty="0"/>
              <a:t>Planning the monitoring within the frame of analysis of results</a:t>
            </a:r>
          </a:p>
          <a:p>
            <a:pPr>
              <a:buFont typeface="Wingdings" panose="05000000000000000000" pitchFamily="2" charset="2"/>
              <a:buChar char="§"/>
            </a:pPr>
            <a:r>
              <a:rPr lang="en-GB" sz="2000" dirty="0"/>
              <a:t>Develop mechanisms to measure effects/impacts and analysis of results during the entire project cycle</a:t>
            </a:r>
          </a:p>
          <a:p>
            <a:pPr>
              <a:buFont typeface="Wingdings" panose="05000000000000000000" pitchFamily="2" charset="2"/>
              <a:buChar char="§"/>
            </a:pPr>
            <a:r>
              <a:rPr lang="en-GB" sz="2000" dirty="0"/>
              <a:t>Allocation of resources: human, financial, timewise</a:t>
            </a:r>
          </a:p>
        </p:txBody>
      </p:sp>
      <p:sp>
        <p:nvSpPr>
          <p:cNvPr id="4" name="TextBox 3">
            <a:extLst>
              <a:ext uri="{FF2B5EF4-FFF2-40B4-BE49-F238E27FC236}">
                <a16:creationId xmlns:a16="http://schemas.microsoft.com/office/drawing/2014/main" id="{D510210C-9562-4D48-8AE8-4A70D2157D30}"/>
              </a:ext>
            </a:extLst>
          </p:cNvPr>
          <p:cNvSpPr txBox="1"/>
          <p:nvPr/>
        </p:nvSpPr>
        <p:spPr>
          <a:xfrm>
            <a:off x="5703224" y="1603446"/>
            <a:ext cx="5436318" cy="4610942"/>
          </a:xfrm>
          <a:prstGeom prst="rect">
            <a:avLst/>
          </a:prstGeom>
          <a:noFill/>
        </p:spPr>
        <p:txBody>
          <a:bodyPr wrap="square" rtlCol="0">
            <a:spAutoFit/>
          </a:bodyPr>
          <a:lstStyle/>
          <a:p>
            <a:r>
              <a:rPr lang="en-GB" sz="2000" b="1" u="sng" dirty="0">
                <a:solidFill>
                  <a:schemeClr val="tx2"/>
                </a:solidFill>
              </a:rPr>
              <a:t>Monitoring plan:</a:t>
            </a:r>
          </a:p>
          <a:p>
            <a:pPr marL="214284" indent="-214284">
              <a:spcAft>
                <a:spcPts val="450"/>
              </a:spcAft>
              <a:buFont typeface="Wingdings" panose="05000000000000000000" pitchFamily="2" charset="2"/>
              <a:buChar char="§"/>
            </a:pPr>
            <a:r>
              <a:rPr lang="en-GB" sz="2000" dirty="0">
                <a:solidFill>
                  <a:schemeClr val="tx2"/>
                </a:solidFill>
              </a:rPr>
              <a:t>Indicators (what you will measure</a:t>
            </a:r>
          </a:p>
          <a:p>
            <a:pPr marL="214284" indent="-214284">
              <a:spcAft>
                <a:spcPts val="450"/>
              </a:spcAft>
              <a:buFont typeface="Wingdings" panose="05000000000000000000" pitchFamily="2" charset="2"/>
              <a:buChar char="§"/>
            </a:pPr>
            <a:r>
              <a:rPr lang="en-GB" sz="2000" dirty="0">
                <a:solidFill>
                  <a:schemeClr val="tx2"/>
                </a:solidFill>
              </a:rPr>
              <a:t>Methods (how you will collect data</a:t>
            </a:r>
          </a:p>
          <a:p>
            <a:pPr marL="214284" indent="-214284">
              <a:spcAft>
                <a:spcPts val="450"/>
              </a:spcAft>
              <a:buFont typeface="Wingdings" panose="05000000000000000000" pitchFamily="2" charset="2"/>
              <a:buChar char="§"/>
            </a:pPr>
            <a:r>
              <a:rPr lang="en-GB" sz="2000" dirty="0">
                <a:solidFill>
                  <a:schemeClr val="tx2"/>
                </a:solidFill>
              </a:rPr>
              <a:t>Where (location of data collection</a:t>
            </a:r>
          </a:p>
          <a:p>
            <a:pPr marL="214284" indent="-214284">
              <a:spcAft>
                <a:spcPts val="450"/>
              </a:spcAft>
              <a:buFont typeface="Wingdings" panose="05000000000000000000" pitchFamily="2" charset="2"/>
              <a:buChar char="§"/>
            </a:pPr>
            <a:r>
              <a:rPr lang="en-GB" sz="2000" dirty="0">
                <a:solidFill>
                  <a:schemeClr val="tx2"/>
                </a:solidFill>
              </a:rPr>
              <a:t>When (timeframe and frequency of data collection)</a:t>
            </a:r>
          </a:p>
          <a:p>
            <a:pPr marL="214284" indent="-214284">
              <a:spcAft>
                <a:spcPts val="450"/>
              </a:spcAft>
              <a:buFont typeface="Wingdings" panose="05000000000000000000" pitchFamily="2" charset="2"/>
              <a:buChar char="§"/>
            </a:pPr>
            <a:r>
              <a:rPr lang="en-GB" sz="2000" dirty="0">
                <a:solidFill>
                  <a:schemeClr val="tx2"/>
                </a:solidFill>
              </a:rPr>
              <a:t>who (people responsible for data collection)</a:t>
            </a:r>
          </a:p>
          <a:p>
            <a:pPr marL="214284" indent="-214284">
              <a:spcAft>
                <a:spcPts val="450"/>
              </a:spcAft>
              <a:buFont typeface="Wingdings" panose="05000000000000000000" pitchFamily="2" charset="2"/>
              <a:buChar char="§"/>
            </a:pPr>
            <a:r>
              <a:rPr lang="en-GB" sz="2000" dirty="0">
                <a:solidFill>
                  <a:schemeClr val="tx2"/>
                </a:solidFill>
              </a:rPr>
              <a:t>Who will analyse and use the data</a:t>
            </a:r>
          </a:p>
          <a:p>
            <a:pPr marL="214284" indent="-214284">
              <a:spcAft>
                <a:spcPts val="450"/>
              </a:spcAft>
              <a:buFont typeface="Wingdings" panose="05000000000000000000" pitchFamily="2" charset="2"/>
              <a:buChar char="§"/>
            </a:pPr>
            <a:r>
              <a:rPr lang="en-GB" sz="2000" dirty="0">
                <a:solidFill>
                  <a:schemeClr val="tx2"/>
                </a:solidFill>
              </a:rPr>
              <a:t>Cost of monitoring these indicators </a:t>
            </a:r>
          </a:p>
          <a:p>
            <a:pPr marL="214284" indent="-214284">
              <a:spcAft>
                <a:spcPts val="450"/>
              </a:spcAft>
              <a:buFont typeface="Wingdings" panose="05000000000000000000" pitchFamily="2" charset="2"/>
              <a:buChar char="§"/>
            </a:pPr>
            <a:r>
              <a:rPr lang="en-GB" sz="2000" dirty="0">
                <a:solidFill>
                  <a:schemeClr val="tx2"/>
                </a:solidFill>
              </a:rPr>
              <a:t>Baseline data (measurement and date</a:t>
            </a:r>
          </a:p>
          <a:p>
            <a:pPr marL="214284" indent="-214284">
              <a:spcAft>
                <a:spcPts val="450"/>
              </a:spcAft>
              <a:buFont typeface="Wingdings" panose="05000000000000000000" pitchFamily="2" charset="2"/>
              <a:buChar char="§"/>
            </a:pPr>
            <a:r>
              <a:rPr lang="en-GB" sz="2000" dirty="0">
                <a:solidFill>
                  <a:schemeClr val="tx2"/>
                </a:solidFill>
              </a:rPr>
              <a:t>Final desired result (target)</a:t>
            </a:r>
            <a:endParaRPr lang="en-GB" sz="2000" dirty="0"/>
          </a:p>
          <a:p>
            <a:endParaRPr lang="en-GB" sz="1613" dirty="0"/>
          </a:p>
        </p:txBody>
      </p:sp>
    </p:spTree>
    <p:extLst>
      <p:ext uri="{BB962C8B-B14F-4D97-AF65-F5344CB8AC3E}">
        <p14:creationId xmlns:p14="http://schemas.microsoft.com/office/powerpoint/2010/main" val="2606363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26605-6FE2-4FBA-B89D-1841AB2FB3AA}"/>
              </a:ext>
            </a:extLst>
          </p:cNvPr>
          <p:cNvSpPr>
            <a:spLocks noGrp="1"/>
          </p:cNvSpPr>
          <p:nvPr>
            <p:ph type="title"/>
          </p:nvPr>
        </p:nvSpPr>
        <p:spPr>
          <a:xfrm>
            <a:off x="1740540" y="260684"/>
            <a:ext cx="6657923" cy="296779"/>
          </a:xfrm>
        </p:spPr>
        <p:txBody>
          <a:bodyPr>
            <a:noAutofit/>
          </a:bodyPr>
          <a:lstStyle/>
          <a:p>
            <a:r>
              <a:rPr lang="sv-SE" b="1" dirty="0" err="1">
                <a:solidFill>
                  <a:schemeClr val="bg2">
                    <a:lumMod val="50000"/>
                  </a:schemeClr>
                </a:solidFill>
              </a:rPr>
              <a:t>Monitoring</a:t>
            </a:r>
            <a:r>
              <a:rPr lang="sv-SE" b="1" dirty="0">
                <a:solidFill>
                  <a:schemeClr val="bg2">
                    <a:lumMod val="50000"/>
                  </a:schemeClr>
                </a:solidFill>
              </a:rPr>
              <a:t> planing matrix</a:t>
            </a:r>
            <a:endParaRPr lang="en-GB" b="1" dirty="0">
              <a:solidFill>
                <a:schemeClr val="bg2">
                  <a:lumMod val="50000"/>
                </a:schemeClr>
              </a:solidFill>
            </a:endParaRPr>
          </a:p>
        </p:txBody>
      </p:sp>
      <p:graphicFrame>
        <p:nvGraphicFramePr>
          <p:cNvPr id="4" name="Content Placeholder 3">
            <a:extLst>
              <a:ext uri="{FF2B5EF4-FFF2-40B4-BE49-F238E27FC236}">
                <a16:creationId xmlns:a16="http://schemas.microsoft.com/office/drawing/2014/main" id="{79D7BE77-B4D1-4993-BA25-D29D280F3182}"/>
              </a:ext>
            </a:extLst>
          </p:cNvPr>
          <p:cNvGraphicFramePr>
            <a:graphicFrameLocks noGrp="1"/>
          </p:cNvGraphicFramePr>
          <p:nvPr>
            <p:ph idx="1"/>
            <p:extLst>
              <p:ext uri="{D42A27DB-BD31-4B8C-83A1-F6EECF244321}">
                <p14:modId xmlns:p14="http://schemas.microsoft.com/office/powerpoint/2010/main" val="1148707213"/>
              </p:ext>
            </p:extLst>
          </p:nvPr>
        </p:nvGraphicFramePr>
        <p:xfrm>
          <a:off x="1188721" y="922421"/>
          <a:ext cx="10189027" cy="4343538"/>
        </p:xfrm>
        <a:graphic>
          <a:graphicData uri="http://schemas.openxmlformats.org/drawingml/2006/table">
            <a:tbl>
              <a:tblPr firstRow="1" bandRow="1">
                <a:tableStyleId>{5C22544A-7EE6-4342-B048-85BDC9FD1C3A}</a:tableStyleId>
              </a:tblPr>
              <a:tblGrid>
                <a:gridCol w="927462">
                  <a:extLst>
                    <a:ext uri="{9D8B030D-6E8A-4147-A177-3AD203B41FA5}">
                      <a16:colId xmlns:a16="http://schemas.microsoft.com/office/drawing/2014/main" val="465032205"/>
                    </a:ext>
                  </a:extLst>
                </a:gridCol>
                <a:gridCol w="822960">
                  <a:extLst>
                    <a:ext uri="{9D8B030D-6E8A-4147-A177-3AD203B41FA5}">
                      <a16:colId xmlns:a16="http://schemas.microsoft.com/office/drawing/2014/main" val="1144504081"/>
                    </a:ext>
                  </a:extLst>
                </a:gridCol>
                <a:gridCol w="836023">
                  <a:extLst>
                    <a:ext uri="{9D8B030D-6E8A-4147-A177-3AD203B41FA5}">
                      <a16:colId xmlns:a16="http://schemas.microsoft.com/office/drawing/2014/main" val="1506580414"/>
                    </a:ext>
                  </a:extLst>
                </a:gridCol>
                <a:gridCol w="809897">
                  <a:extLst>
                    <a:ext uri="{9D8B030D-6E8A-4147-A177-3AD203B41FA5}">
                      <a16:colId xmlns:a16="http://schemas.microsoft.com/office/drawing/2014/main" val="1614753698"/>
                    </a:ext>
                  </a:extLst>
                </a:gridCol>
                <a:gridCol w="875211">
                  <a:extLst>
                    <a:ext uri="{9D8B030D-6E8A-4147-A177-3AD203B41FA5}">
                      <a16:colId xmlns:a16="http://schemas.microsoft.com/office/drawing/2014/main" val="2412100355"/>
                    </a:ext>
                  </a:extLst>
                </a:gridCol>
                <a:gridCol w="1293223">
                  <a:extLst>
                    <a:ext uri="{9D8B030D-6E8A-4147-A177-3AD203B41FA5}">
                      <a16:colId xmlns:a16="http://schemas.microsoft.com/office/drawing/2014/main" val="2323533384"/>
                    </a:ext>
                  </a:extLst>
                </a:gridCol>
                <a:gridCol w="1426631">
                  <a:extLst>
                    <a:ext uri="{9D8B030D-6E8A-4147-A177-3AD203B41FA5}">
                      <a16:colId xmlns:a16="http://schemas.microsoft.com/office/drawing/2014/main" val="241095314"/>
                    </a:ext>
                  </a:extLst>
                </a:gridCol>
                <a:gridCol w="1070390">
                  <a:extLst>
                    <a:ext uri="{9D8B030D-6E8A-4147-A177-3AD203B41FA5}">
                      <a16:colId xmlns:a16="http://schemas.microsoft.com/office/drawing/2014/main" val="2295444368"/>
                    </a:ext>
                  </a:extLst>
                </a:gridCol>
                <a:gridCol w="1070390">
                  <a:extLst>
                    <a:ext uri="{9D8B030D-6E8A-4147-A177-3AD203B41FA5}">
                      <a16:colId xmlns:a16="http://schemas.microsoft.com/office/drawing/2014/main" val="1990821796"/>
                    </a:ext>
                  </a:extLst>
                </a:gridCol>
                <a:gridCol w="1056840">
                  <a:extLst>
                    <a:ext uri="{9D8B030D-6E8A-4147-A177-3AD203B41FA5}">
                      <a16:colId xmlns:a16="http://schemas.microsoft.com/office/drawing/2014/main" val="266012461"/>
                    </a:ext>
                  </a:extLst>
                </a:gridCol>
              </a:tblGrid>
              <a:tr h="1097280">
                <a:tc>
                  <a:txBody>
                    <a:bodyPr/>
                    <a:lstStyle/>
                    <a:p>
                      <a:pPr algn="l">
                        <a:spcAft>
                          <a:spcPts val="0"/>
                        </a:spcAft>
                      </a:pPr>
                      <a:r>
                        <a:rPr lang="en-US" sz="1200" dirty="0">
                          <a:solidFill>
                            <a:schemeClr val="tx2"/>
                          </a:solidFill>
                          <a:effectLst/>
                          <a:latin typeface="Cambria" panose="02040503050406030204" pitchFamily="18" charset="0"/>
                          <a:ea typeface="MS Mincho" panose="02020609040205080304" pitchFamily="49" charset="-128"/>
                          <a:cs typeface="Times New Roman" panose="02020603050405020304" pitchFamily="18" charset="0"/>
                        </a:rPr>
                        <a:t>Results level</a:t>
                      </a:r>
                      <a:endParaRPr lang="en-GB" sz="1200" dirty="0">
                        <a:solidFill>
                          <a:schemeClr val="tx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25714" marR="25714" marT="0" marB="0">
                    <a:solidFill>
                      <a:schemeClr val="bg2">
                        <a:lumMod val="90000"/>
                      </a:schemeClr>
                    </a:solidFill>
                  </a:tcPr>
                </a:tc>
                <a:tc>
                  <a:txBody>
                    <a:bodyPr/>
                    <a:lstStyle/>
                    <a:p>
                      <a:pPr algn="l">
                        <a:spcAft>
                          <a:spcPts val="0"/>
                        </a:spcAft>
                      </a:pPr>
                      <a:r>
                        <a:rPr lang="en-US" sz="1200" dirty="0">
                          <a:solidFill>
                            <a:schemeClr val="tx2"/>
                          </a:solidFill>
                          <a:effectLst/>
                          <a:latin typeface="Cambria" panose="02040503050406030204" pitchFamily="18" charset="0"/>
                          <a:ea typeface="MS Mincho" panose="02020609040205080304" pitchFamily="49" charset="-128"/>
                          <a:cs typeface="Times New Roman" panose="02020603050405020304" pitchFamily="18" charset="0"/>
                        </a:rPr>
                        <a:t>What?</a:t>
                      </a:r>
                      <a:endParaRPr lang="en-GB" sz="1200" dirty="0">
                        <a:solidFill>
                          <a:schemeClr val="tx2"/>
                        </a:solidFill>
                        <a:effectLst/>
                        <a:latin typeface="Cambria" panose="02040503050406030204" pitchFamily="18" charset="0"/>
                        <a:ea typeface="MS Mincho" panose="02020609040205080304" pitchFamily="49" charset="-128"/>
                        <a:cs typeface="Times New Roman" panose="02020603050405020304" pitchFamily="18" charset="0"/>
                      </a:endParaRPr>
                    </a:p>
                    <a:p>
                      <a:pPr algn="l">
                        <a:spcAft>
                          <a:spcPts val="0"/>
                        </a:spcAft>
                      </a:pPr>
                      <a:r>
                        <a:rPr lang="en-US" sz="1200" dirty="0">
                          <a:solidFill>
                            <a:schemeClr val="tx2"/>
                          </a:solidFill>
                          <a:effectLst/>
                          <a:latin typeface="Cambria" panose="02040503050406030204" pitchFamily="18" charset="0"/>
                          <a:ea typeface="MS Mincho" panose="02020609040205080304" pitchFamily="49" charset="-128"/>
                          <a:cs typeface="Times New Roman" panose="02020603050405020304" pitchFamily="18" charset="0"/>
                        </a:rPr>
                        <a:t>Indicator</a:t>
                      </a:r>
                      <a:endParaRPr lang="en-GB" sz="1200" dirty="0">
                        <a:solidFill>
                          <a:schemeClr val="tx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25714" marR="25714" marT="0" marB="0">
                    <a:solidFill>
                      <a:schemeClr val="bg2">
                        <a:lumMod val="90000"/>
                      </a:schemeClr>
                    </a:solidFill>
                  </a:tcPr>
                </a:tc>
                <a:tc>
                  <a:txBody>
                    <a:bodyPr/>
                    <a:lstStyle/>
                    <a:p>
                      <a:pPr algn="l">
                        <a:spcAft>
                          <a:spcPts val="0"/>
                        </a:spcAft>
                      </a:pPr>
                      <a:r>
                        <a:rPr lang="en-US" sz="1200">
                          <a:solidFill>
                            <a:schemeClr val="tx2"/>
                          </a:solidFill>
                          <a:effectLst/>
                          <a:latin typeface="Cambria" panose="02040503050406030204" pitchFamily="18" charset="0"/>
                          <a:ea typeface="MS Mincho" panose="02020609040205080304" pitchFamily="49" charset="-128"/>
                          <a:cs typeface="Times New Roman" panose="02020603050405020304" pitchFamily="18" charset="0"/>
                        </a:rPr>
                        <a:t>How?</a:t>
                      </a:r>
                      <a:endParaRPr lang="en-GB" sz="1200">
                        <a:solidFill>
                          <a:schemeClr val="tx2"/>
                        </a:solidFill>
                        <a:effectLst/>
                        <a:latin typeface="Cambria" panose="02040503050406030204" pitchFamily="18" charset="0"/>
                        <a:ea typeface="MS Mincho" panose="02020609040205080304" pitchFamily="49" charset="-128"/>
                        <a:cs typeface="Times New Roman" panose="02020603050405020304" pitchFamily="18" charset="0"/>
                      </a:endParaRPr>
                    </a:p>
                    <a:p>
                      <a:pPr algn="l">
                        <a:spcAft>
                          <a:spcPts val="0"/>
                        </a:spcAft>
                      </a:pPr>
                      <a:r>
                        <a:rPr lang="en-US" sz="1200">
                          <a:solidFill>
                            <a:schemeClr val="tx2"/>
                          </a:solidFill>
                          <a:effectLst/>
                          <a:latin typeface="Cambria" panose="02040503050406030204" pitchFamily="18" charset="0"/>
                          <a:ea typeface="MS Mincho" panose="02020609040205080304" pitchFamily="49" charset="-128"/>
                          <a:cs typeface="Times New Roman" panose="02020603050405020304" pitchFamily="18" charset="0"/>
                        </a:rPr>
                        <a:t>Methods</a:t>
                      </a:r>
                      <a:endParaRPr lang="en-GB" sz="1200">
                        <a:solidFill>
                          <a:schemeClr val="tx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25714" marR="25714" marT="0" marB="0">
                    <a:solidFill>
                      <a:schemeClr val="bg2">
                        <a:lumMod val="90000"/>
                      </a:schemeClr>
                    </a:solidFill>
                  </a:tcPr>
                </a:tc>
                <a:tc>
                  <a:txBody>
                    <a:bodyPr/>
                    <a:lstStyle/>
                    <a:p>
                      <a:pPr algn="l">
                        <a:spcAft>
                          <a:spcPts val="0"/>
                        </a:spcAft>
                      </a:pPr>
                      <a:r>
                        <a:rPr lang="en-US" sz="1200">
                          <a:solidFill>
                            <a:schemeClr val="tx2"/>
                          </a:solidFill>
                          <a:effectLst/>
                          <a:latin typeface="Cambria" panose="02040503050406030204" pitchFamily="18" charset="0"/>
                          <a:ea typeface="MS Mincho" panose="02020609040205080304" pitchFamily="49" charset="-128"/>
                          <a:cs typeface="Times New Roman" panose="02020603050405020304" pitchFamily="18" charset="0"/>
                        </a:rPr>
                        <a:t>Where?</a:t>
                      </a:r>
                      <a:endParaRPr lang="en-GB" sz="1200">
                        <a:solidFill>
                          <a:schemeClr val="tx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25714" marR="25714" marT="0" marB="0">
                    <a:solidFill>
                      <a:schemeClr val="bg2">
                        <a:lumMod val="90000"/>
                      </a:schemeClr>
                    </a:solidFill>
                  </a:tcPr>
                </a:tc>
                <a:tc>
                  <a:txBody>
                    <a:bodyPr/>
                    <a:lstStyle/>
                    <a:p>
                      <a:pPr algn="l">
                        <a:spcAft>
                          <a:spcPts val="0"/>
                        </a:spcAft>
                      </a:pPr>
                      <a:r>
                        <a:rPr lang="en-US" sz="1200">
                          <a:solidFill>
                            <a:schemeClr val="tx2"/>
                          </a:solidFill>
                          <a:effectLst/>
                          <a:latin typeface="Cambria" panose="02040503050406030204" pitchFamily="18" charset="0"/>
                          <a:ea typeface="MS Mincho" panose="02020609040205080304" pitchFamily="49" charset="-128"/>
                          <a:cs typeface="Times New Roman" panose="02020603050405020304" pitchFamily="18" charset="0"/>
                        </a:rPr>
                        <a:t>When?</a:t>
                      </a:r>
                      <a:endParaRPr lang="en-GB" sz="1200">
                        <a:solidFill>
                          <a:schemeClr val="tx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25714" marR="25714" marT="0" marB="0">
                    <a:solidFill>
                      <a:schemeClr val="bg2">
                        <a:lumMod val="90000"/>
                      </a:schemeClr>
                    </a:solidFill>
                  </a:tcPr>
                </a:tc>
                <a:tc>
                  <a:txBody>
                    <a:bodyPr/>
                    <a:lstStyle/>
                    <a:p>
                      <a:pPr algn="l">
                        <a:spcAft>
                          <a:spcPts val="0"/>
                        </a:spcAft>
                      </a:pPr>
                      <a:r>
                        <a:rPr lang="en-US" sz="1200" dirty="0">
                          <a:solidFill>
                            <a:schemeClr val="tx2"/>
                          </a:solidFill>
                          <a:effectLst/>
                          <a:latin typeface="Cambria" panose="02040503050406030204" pitchFamily="18" charset="0"/>
                          <a:ea typeface="MS Mincho" panose="02020609040205080304" pitchFamily="49" charset="-128"/>
                          <a:cs typeface="CAFBBG+Arial,Bold"/>
                        </a:rPr>
                        <a:t>Who? Responsible for data collection</a:t>
                      </a:r>
                      <a:endParaRPr lang="en-GB" sz="1200" dirty="0">
                        <a:solidFill>
                          <a:schemeClr val="tx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25714" marR="25714" marT="0" marB="0">
                    <a:solidFill>
                      <a:schemeClr val="bg2">
                        <a:lumMod val="90000"/>
                      </a:schemeClr>
                    </a:solidFill>
                  </a:tcPr>
                </a:tc>
                <a:tc>
                  <a:txBody>
                    <a:bodyPr/>
                    <a:lstStyle/>
                    <a:p>
                      <a:pPr algn="l">
                        <a:spcAft>
                          <a:spcPts val="0"/>
                        </a:spcAft>
                      </a:pPr>
                      <a:r>
                        <a:rPr lang="en-US" sz="1200">
                          <a:solidFill>
                            <a:schemeClr val="tx2"/>
                          </a:solidFill>
                          <a:effectLst/>
                          <a:latin typeface="Cambria" panose="02040503050406030204" pitchFamily="18" charset="0"/>
                          <a:ea typeface="MS Mincho" panose="02020609040205080304" pitchFamily="49" charset="-128"/>
                          <a:cs typeface="CAFBBG+Arial,Bold"/>
                        </a:rPr>
                        <a:t>Who? Responsible for analysis and use the data</a:t>
                      </a:r>
                      <a:endParaRPr lang="en-GB" sz="1200">
                        <a:solidFill>
                          <a:schemeClr val="tx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25714" marR="25714" marT="0" marB="0">
                    <a:solidFill>
                      <a:schemeClr val="bg2">
                        <a:lumMod val="90000"/>
                      </a:schemeClr>
                    </a:solidFill>
                  </a:tcPr>
                </a:tc>
                <a:tc>
                  <a:txBody>
                    <a:bodyPr/>
                    <a:lstStyle/>
                    <a:p>
                      <a:pPr algn="l">
                        <a:spcAft>
                          <a:spcPts val="0"/>
                        </a:spcAft>
                      </a:pPr>
                      <a:r>
                        <a:rPr lang="en-US" sz="1200">
                          <a:solidFill>
                            <a:schemeClr val="tx2"/>
                          </a:solidFill>
                          <a:effectLst/>
                          <a:latin typeface="Cambria" panose="02040503050406030204" pitchFamily="18" charset="0"/>
                          <a:ea typeface="MS Mincho" panose="02020609040205080304" pitchFamily="49" charset="-128"/>
                          <a:cs typeface="Times New Roman" panose="02020603050405020304" pitchFamily="18" charset="0"/>
                        </a:rPr>
                        <a:t>Cost</a:t>
                      </a:r>
                      <a:endParaRPr lang="en-GB" sz="1200">
                        <a:solidFill>
                          <a:schemeClr val="tx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25714" marR="25714" marT="0" marB="0">
                    <a:solidFill>
                      <a:schemeClr val="bg2">
                        <a:lumMod val="90000"/>
                      </a:schemeClr>
                    </a:solidFill>
                  </a:tcPr>
                </a:tc>
                <a:tc>
                  <a:txBody>
                    <a:bodyPr/>
                    <a:lstStyle/>
                    <a:p>
                      <a:pPr algn="l">
                        <a:spcAft>
                          <a:spcPts val="0"/>
                        </a:spcAft>
                      </a:pPr>
                      <a:r>
                        <a:rPr lang="en-US" sz="1200">
                          <a:solidFill>
                            <a:schemeClr val="tx2"/>
                          </a:solidFill>
                          <a:effectLst/>
                          <a:latin typeface="Cambria" panose="02040503050406030204" pitchFamily="18" charset="0"/>
                          <a:ea typeface="MS Mincho" panose="02020609040205080304" pitchFamily="49" charset="-128"/>
                          <a:cs typeface="CAFBBG+Arial,Bold"/>
                        </a:rPr>
                        <a:t>Baseline Data</a:t>
                      </a:r>
                      <a:endParaRPr lang="en-GB" sz="1200">
                        <a:solidFill>
                          <a:schemeClr val="tx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25714" marR="25714" marT="0" marB="0">
                    <a:solidFill>
                      <a:schemeClr val="bg2">
                        <a:lumMod val="90000"/>
                      </a:schemeClr>
                    </a:solidFill>
                  </a:tcPr>
                </a:tc>
                <a:tc>
                  <a:txBody>
                    <a:bodyPr/>
                    <a:lstStyle/>
                    <a:p>
                      <a:pPr algn="l">
                        <a:spcAft>
                          <a:spcPts val="0"/>
                        </a:spcAft>
                      </a:pPr>
                      <a:r>
                        <a:rPr lang="en-US" sz="1200" dirty="0">
                          <a:solidFill>
                            <a:schemeClr val="tx2"/>
                          </a:solidFill>
                          <a:effectLst/>
                          <a:latin typeface="Cambria" panose="02040503050406030204" pitchFamily="18" charset="0"/>
                          <a:ea typeface="MS Mincho" panose="02020609040205080304" pitchFamily="49" charset="-128"/>
                          <a:cs typeface="CAFBBG+Arial,Bold"/>
                        </a:rPr>
                        <a:t>Target</a:t>
                      </a:r>
                      <a:endParaRPr lang="en-GB" sz="1200" dirty="0">
                        <a:solidFill>
                          <a:schemeClr val="tx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25714" marR="25714" marT="0" marB="0">
                    <a:solidFill>
                      <a:schemeClr val="bg2">
                        <a:lumMod val="90000"/>
                      </a:schemeClr>
                    </a:solidFill>
                  </a:tcPr>
                </a:tc>
                <a:extLst>
                  <a:ext uri="{0D108BD9-81ED-4DB2-BD59-A6C34878D82A}">
                    <a16:rowId xmlns:a16="http://schemas.microsoft.com/office/drawing/2014/main" val="2314910779"/>
                  </a:ext>
                </a:extLst>
              </a:tr>
              <a:tr h="541043">
                <a:tc>
                  <a:txBody>
                    <a:bodyPr/>
                    <a:lstStyle/>
                    <a:p>
                      <a:r>
                        <a:rPr lang="en-GB" sz="1200" noProof="0">
                          <a:solidFill>
                            <a:schemeClr val="tx2"/>
                          </a:solidFill>
                        </a:rPr>
                        <a:t>Outcome 1</a:t>
                      </a:r>
                    </a:p>
                  </a:txBody>
                  <a:tcPr marL="34286" marR="34286" marT="17143" marB="17143"/>
                </a:tc>
                <a:tc>
                  <a:txBody>
                    <a:bodyPr/>
                    <a:lstStyle/>
                    <a:p>
                      <a:endParaRPr lang="en-GB" sz="1200" dirty="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extLst>
                  <a:ext uri="{0D108BD9-81ED-4DB2-BD59-A6C34878D82A}">
                    <a16:rowId xmlns:a16="http://schemas.microsoft.com/office/drawing/2014/main" val="1286560421"/>
                  </a:ext>
                </a:extLst>
              </a:tr>
              <a:tr h="541043">
                <a:tc>
                  <a:txBody>
                    <a:bodyPr/>
                    <a:lstStyle/>
                    <a:p>
                      <a:r>
                        <a:rPr lang="en-GB" sz="1200" noProof="0">
                          <a:solidFill>
                            <a:schemeClr val="tx2"/>
                          </a:solidFill>
                        </a:rPr>
                        <a:t>Output </a:t>
                      </a: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extLst>
                  <a:ext uri="{0D108BD9-81ED-4DB2-BD59-A6C34878D82A}">
                    <a16:rowId xmlns:a16="http://schemas.microsoft.com/office/drawing/2014/main" val="1550679063"/>
                  </a:ext>
                </a:extLst>
              </a:tr>
              <a:tr h="541043">
                <a:tc>
                  <a:txBody>
                    <a:bodyPr/>
                    <a:lstStyle/>
                    <a:p>
                      <a:r>
                        <a:rPr lang="en-GB" sz="1200" noProof="0">
                          <a:solidFill>
                            <a:schemeClr val="tx2"/>
                          </a:solidFill>
                        </a:rPr>
                        <a:t>Output</a:t>
                      </a: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dirty="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extLst>
                  <a:ext uri="{0D108BD9-81ED-4DB2-BD59-A6C34878D82A}">
                    <a16:rowId xmlns:a16="http://schemas.microsoft.com/office/drawing/2014/main" val="1541607620"/>
                  </a:ext>
                </a:extLst>
              </a:tr>
              <a:tr h="541043">
                <a:tc>
                  <a:txBody>
                    <a:bodyPr/>
                    <a:lstStyle/>
                    <a:p>
                      <a:r>
                        <a:rPr lang="en-GB" sz="1200" noProof="0">
                          <a:solidFill>
                            <a:schemeClr val="tx2"/>
                          </a:solidFill>
                        </a:rPr>
                        <a:t>Outcome 2</a:t>
                      </a: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extLst>
                  <a:ext uri="{0D108BD9-81ED-4DB2-BD59-A6C34878D82A}">
                    <a16:rowId xmlns:a16="http://schemas.microsoft.com/office/drawing/2014/main" val="3223485276"/>
                  </a:ext>
                </a:extLst>
              </a:tr>
              <a:tr h="541043">
                <a:tc>
                  <a:txBody>
                    <a:bodyPr/>
                    <a:lstStyle/>
                    <a:p>
                      <a:r>
                        <a:rPr lang="en-GB" sz="1200" noProof="0">
                          <a:solidFill>
                            <a:schemeClr val="tx2"/>
                          </a:solidFill>
                        </a:rPr>
                        <a:t>Output</a:t>
                      </a: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extLst>
                  <a:ext uri="{0D108BD9-81ED-4DB2-BD59-A6C34878D82A}">
                    <a16:rowId xmlns:a16="http://schemas.microsoft.com/office/drawing/2014/main" val="4293426128"/>
                  </a:ext>
                </a:extLst>
              </a:tr>
              <a:tr h="541043">
                <a:tc>
                  <a:txBody>
                    <a:bodyPr/>
                    <a:lstStyle/>
                    <a:p>
                      <a:r>
                        <a:rPr lang="en-GB" sz="1200" noProof="0">
                          <a:solidFill>
                            <a:schemeClr val="tx2"/>
                          </a:solidFill>
                        </a:rPr>
                        <a:t>Output </a:t>
                      </a: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a:solidFill>
                          <a:schemeClr val="tx2"/>
                        </a:solidFill>
                      </a:endParaRPr>
                    </a:p>
                  </a:txBody>
                  <a:tcPr marL="34286" marR="34286" marT="17143" marB="17143"/>
                </a:tc>
                <a:tc>
                  <a:txBody>
                    <a:bodyPr/>
                    <a:lstStyle/>
                    <a:p>
                      <a:endParaRPr lang="en-GB" sz="1200" dirty="0">
                        <a:solidFill>
                          <a:schemeClr val="tx2"/>
                        </a:solidFill>
                      </a:endParaRPr>
                    </a:p>
                  </a:txBody>
                  <a:tcPr marL="34286" marR="34286" marT="17143" marB="17143"/>
                </a:tc>
                <a:extLst>
                  <a:ext uri="{0D108BD9-81ED-4DB2-BD59-A6C34878D82A}">
                    <a16:rowId xmlns:a16="http://schemas.microsoft.com/office/drawing/2014/main" val="2599390218"/>
                  </a:ext>
                </a:extLst>
              </a:tr>
            </a:tbl>
          </a:graphicData>
        </a:graphic>
      </p:graphicFrame>
    </p:spTree>
    <p:extLst>
      <p:ext uri="{BB962C8B-B14F-4D97-AF65-F5344CB8AC3E}">
        <p14:creationId xmlns:p14="http://schemas.microsoft.com/office/powerpoint/2010/main" val="6578604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5D45A-0D1F-4D75-AC98-A66EA0AA3A27}"/>
              </a:ext>
            </a:extLst>
          </p:cNvPr>
          <p:cNvSpPr>
            <a:spLocks noGrp="1"/>
          </p:cNvSpPr>
          <p:nvPr>
            <p:ph type="title"/>
          </p:nvPr>
        </p:nvSpPr>
        <p:spPr>
          <a:xfrm>
            <a:off x="1732711" y="315501"/>
            <a:ext cx="5751152" cy="542441"/>
          </a:xfrm>
        </p:spPr>
        <p:txBody>
          <a:bodyPr>
            <a:noAutofit/>
          </a:bodyPr>
          <a:lstStyle/>
          <a:p>
            <a:r>
              <a:rPr lang="sv-SE" b="1" dirty="0">
                <a:solidFill>
                  <a:schemeClr val="bg2">
                    <a:lumMod val="50000"/>
                  </a:schemeClr>
                </a:solidFill>
              </a:rPr>
              <a:t>MEL and </a:t>
            </a:r>
            <a:r>
              <a:rPr lang="sv-SE" b="1" dirty="0" err="1">
                <a:solidFill>
                  <a:schemeClr val="bg2">
                    <a:lumMod val="50000"/>
                  </a:schemeClr>
                </a:solidFill>
              </a:rPr>
              <a:t>project</a:t>
            </a:r>
            <a:r>
              <a:rPr lang="sv-SE" b="1" dirty="0">
                <a:solidFill>
                  <a:schemeClr val="bg2">
                    <a:lumMod val="50000"/>
                  </a:schemeClr>
                </a:solidFill>
              </a:rPr>
              <a:t> </a:t>
            </a:r>
            <a:r>
              <a:rPr lang="sv-SE" b="1" dirty="0" err="1">
                <a:solidFill>
                  <a:schemeClr val="bg2">
                    <a:lumMod val="50000"/>
                  </a:schemeClr>
                </a:solidFill>
              </a:rPr>
              <a:t>Cycle</a:t>
            </a:r>
            <a:r>
              <a:rPr lang="sv-SE" b="1" dirty="0">
                <a:solidFill>
                  <a:schemeClr val="bg2">
                    <a:lumMod val="50000"/>
                  </a:schemeClr>
                </a:solidFill>
              </a:rPr>
              <a:t> </a:t>
            </a:r>
            <a:endParaRPr lang="en-SE" b="1" dirty="0">
              <a:solidFill>
                <a:schemeClr val="bg2">
                  <a:lumMod val="50000"/>
                </a:schemeClr>
              </a:solidFill>
            </a:endParaRPr>
          </a:p>
        </p:txBody>
      </p:sp>
      <p:pic>
        <p:nvPicPr>
          <p:cNvPr id="5" name="Content Placeholder 4">
            <a:extLst>
              <a:ext uri="{FF2B5EF4-FFF2-40B4-BE49-F238E27FC236}">
                <a16:creationId xmlns:a16="http://schemas.microsoft.com/office/drawing/2014/main" id="{EF35A3BF-1595-470D-BE06-A33A65AE77D6}"/>
              </a:ext>
            </a:extLst>
          </p:cNvPr>
          <p:cNvPicPr>
            <a:picLocks noGrp="1" noChangeAspect="1"/>
          </p:cNvPicPr>
          <p:nvPr>
            <p:ph idx="1"/>
          </p:nvPr>
        </p:nvPicPr>
        <p:blipFill>
          <a:blip r:embed="rId2"/>
          <a:stretch>
            <a:fillRect/>
          </a:stretch>
        </p:blipFill>
        <p:spPr>
          <a:xfrm>
            <a:off x="740979" y="1052438"/>
            <a:ext cx="8765628" cy="5744290"/>
          </a:xfrm>
          <a:prstGeom prst="rect">
            <a:avLst/>
          </a:prstGeom>
        </p:spPr>
      </p:pic>
    </p:spTree>
    <p:extLst>
      <p:ext uri="{BB962C8B-B14F-4D97-AF65-F5344CB8AC3E}">
        <p14:creationId xmlns:p14="http://schemas.microsoft.com/office/powerpoint/2010/main" val="2163959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Title 1"/>
          <p:cNvSpPr>
            <a:spLocks noGrp="1"/>
          </p:cNvSpPr>
          <p:nvPr>
            <p:ph type="title"/>
          </p:nvPr>
        </p:nvSpPr>
        <p:spPr/>
        <p:txBody>
          <a:bodyPr/>
          <a:lstStyle/>
          <a:p>
            <a:pPr eaLnBrk="1" hangingPunct="1"/>
            <a:endParaRPr lang="sv-SE">
              <a:latin typeface="Calibri" charset="0"/>
              <a:ea typeface="ＭＳ Ｐゴシック" charset="0"/>
              <a:cs typeface="ＭＳ Ｐゴシック" charset="0"/>
            </a:endParaRPr>
          </a:p>
        </p:txBody>
      </p:sp>
      <p:sp>
        <p:nvSpPr>
          <p:cNvPr id="114690" name="Content Placeholder 2"/>
          <p:cNvSpPr>
            <a:spLocks noGrp="1"/>
          </p:cNvSpPr>
          <p:nvPr>
            <p:ph idx="1"/>
          </p:nvPr>
        </p:nvSpPr>
        <p:spPr/>
        <p:txBody>
          <a:bodyPr/>
          <a:lstStyle/>
          <a:p>
            <a:pPr algn="ctr" eaLnBrk="1" hangingPunct="1">
              <a:buFont typeface="Arial" charset="0"/>
              <a:buNone/>
            </a:pPr>
            <a:r>
              <a:rPr lang="sv-SE" b="1" dirty="0">
                <a:latin typeface="Calibri" charset="0"/>
                <a:ea typeface="ＭＳ Ｐゴシック" charset="0"/>
                <a:cs typeface="ＭＳ Ｐゴシック" charset="0"/>
              </a:rPr>
              <a:t> </a:t>
            </a:r>
          </a:p>
          <a:p>
            <a:pPr algn="ctr" eaLnBrk="1" hangingPunct="1">
              <a:buFont typeface="Arial" charset="0"/>
              <a:buNone/>
            </a:pPr>
            <a:endParaRPr lang="sv-SE" b="1" dirty="0">
              <a:latin typeface="Calibri" charset="0"/>
              <a:ea typeface="ＭＳ Ｐゴシック" charset="0"/>
              <a:cs typeface="ＭＳ Ｐゴシック" charset="0"/>
            </a:endParaRPr>
          </a:p>
          <a:p>
            <a:pPr algn="ctr" eaLnBrk="1" hangingPunct="1">
              <a:buFont typeface="Arial" charset="0"/>
              <a:buNone/>
            </a:pPr>
            <a:r>
              <a:rPr lang="sv-SE" sz="4400" b="1" dirty="0">
                <a:solidFill>
                  <a:schemeClr val="bg2">
                    <a:lumMod val="50000"/>
                  </a:schemeClr>
                </a:solidFill>
                <a:ea typeface="ＭＳ Ｐゴシック" charset="0"/>
                <a:cs typeface="ＭＳ Ｐゴシック" charset="0"/>
              </a:rPr>
              <a:t>INDICATORS</a:t>
            </a:r>
          </a:p>
        </p:txBody>
      </p:sp>
    </p:spTree>
    <p:extLst>
      <p:ext uri="{BB962C8B-B14F-4D97-AF65-F5344CB8AC3E}">
        <p14:creationId xmlns:p14="http://schemas.microsoft.com/office/powerpoint/2010/main" val="28932184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676400" y="237109"/>
            <a:ext cx="10515600" cy="787019"/>
          </a:xfrm>
        </p:spPr>
        <p:txBody>
          <a:bodyPr>
            <a:normAutofit/>
          </a:bodyPr>
          <a:lstStyle/>
          <a:p>
            <a:pPr eaLnBrk="1" hangingPunct="1"/>
            <a:r>
              <a:rPr lang="en-US" b="1" dirty="0">
                <a:solidFill>
                  <a:schemeClr val="bg2">
                    <a:lumMod val="50000"/>
                  </a:schemeClr>
                </a:solidFill>
                <a:latin typeface="+mn-lt"/>
              </a:rPr>
              <a:t>What is an indicator?</a:t>
            </a:r>
          </a:p>
        </p:txBody>
      </p:sp>
      <p:sp>
        <p:nvSpPr>
          <p:cNvPr id="40963" name="Rectangle 3"/>
          <p:cNvSpPr>
            <a:spLocks noGrp="1" noChangeArrowheads="1"/>
          </p:cNvSpPr>
          <p:nvPr>
            <p:ph idx="1"/>
          </p:nvPr>
        </p:nvSpPr>
        <p:spPr>
          <a:xfrm>
            <a:off x="1360714" y="1037191"/>
            <a:ext cx="10515600" cy="5705856"/>
          </a:xfrm>
        </p:spPr>
        <p:txBody>
          <a:bodyPr>
            <a:normAutofit fontScale="40000" lnSpcReduction="20000"/>
          </a:bodyPr>
          <a:lstStyle/>
          <a:p>
            <a:r>
              <a:rPr lang="en-US" sz="5100" dirty="0"/>
              <a:t>An indicator is something that helps you understand </a:t>
            </a:r>
            <a:r>
              <a:rPr lang="en-US" sz="5100" u="sng" dirty="0"/>
              <a:t>where </a:t>
            </a:r>
            <a:r>
              <a:rPr lang="en-US" sz="5100" dirty="0"/>
              <a:t>you are, </a:t>
            </a:r>
            <a:r>
              <a:rPr lang="en-US" sz="5100" u="sng" dirty="0"/>
              <a:t>which way </a:t>
            </a:r>
            <a:r>
              <a:rPr lang="en-US" sz="5100" dirty="0"/>
              <a:t>you are going and </a:t>
            </a:r>
            <a:r>
              <a:rPr lang="en-US" sz="5100" u="sng" dirty="0"/>
              <a:t>how far </a:t>
            </a:r>
            <a:r>
              <a:rPr lang="en-US" sz="5100" dirty="0"/>
              <a:t>you are from where you want to be.</a:t>
            </a:r>
          </a:p>
          <a:p>
            <a:endParaRPr lang="en-US" sz="5100" dirty="0"/>
          </a:p>
          <a:p>
            <a:r>
              <a:rPr lang="en-US" sz="5100" dirty="0"/>
              <a:t>A good indicator alerts you to a problem before it gets too bad and helps you recognize what needs to be done to fix the problem</a:t>
            </a:r>
          </a:p>
          <a:p>
            <a:endParaRPr lang="en-US" sz="5100" dirty="0"/>
          </a:p>
          <a:p>
            <a:r>
              <a:rPr lang="en-US" sz="5100" dirty="0"/>
              <a:t>Each indicators will have </a:t>
            </a:r>
            <a:r>
              <a:rPr lang="en-US" sz="5100" u="sng" dirty="0"/>
              <a:t>baseline </a:t>
            </a:r>
            <a:r>
              <a:rPr lang="en-US" sz="5100" dirty="0"/>
              <a:t>information (value of the indicators in the beginning of the project) and </a:t>
            </a:r>
            <a:r>
              <a:rPr lang="en-US" sz="5100" u="sng" dirty="0"/>
              <a:t>target</a:t>
            </a:r>
            <a:r>
              <a:rPr lang="en-US" sz="5100" dirty="0"/>
              <a:t>: the expected value of the indicator at the end of the project.</a:t>
            </a:r>
          </a:p>
          <a:p>
            <a:endParaRPr lang="en-US" sz="5100" u="sng" dirty="0"/>
          </a:p>
          <a:p>
            <a:pPr marL="0" indent="0">
              <a:buNone/>
            </a:pPr>
            <a:r>
              <a:rPr lang="en-US" sz="5100" u="sng" dirty="0"/>
              <a:t>Example</a:t>
            </a:r>
            <a:r>
              <a:rPr lang="en-US" sz="5100" dirty="0"/>
              <a:t>: </a:t>
            </a:r>
          </a:p>
          <a:p>
            <a:r>
              <a:rPr lang="en-US" sz="5100" dirty="0"/>
              <a:t>Indicator: # of women who increase knowledge about  their rights, base line: # of women who have knowledge about their rights in the beginning of the project (20%) Target: at least 95 % of women trained increase their knowledge about their rights. </a:t>
            </a:r>
          </a:p>
          <a:p>
            <a:pPr eaLnBrk="1" hangingPunct="1">
              <a:spcBef>
                <a:spcPct val="25000"/>
              </a:spcBef>
              <a:buFontTx/>
              <a:buNone/>
            </a:pPr>
            <a:endParaRPr lang="en-GB" sz="2400" dirty="0">
              <a:latin typeface="Arial" charset="0"/>
            </a:endParaRPr>
          </a:p>
          <a:p>
            <a:pPr eaLnBrk="1" hangingPunct="1">
              <a:spcBef>
                <a:spcPct val="25000"/>
              </a:spcBef>
              <a:buFontTx/>
              <a:buNone/>
            </a:pPr>
            <a:endParaRPr lang="sv-SE" sz="2400" dirty="0">
              <a:latin typeface="Arial" charset="0"/>
            </a:endParaRPr>
          </a:p>
          <a:p>
            <a:pPr eaLnBrk="1" hangingPunct="1">
              <a:spcBef>
                <a:spcPct val="25000"/>
              </a:spcBef>
              <a:buFontTx/>
              <a:buNone/>
            </a:pPr>
            <a:endParaRPr lang="sv-SE" sz="2400" dirty="0">
              <a:latin typeface="Arial" charset="0"/>
            </a:endParaRPr>
          </a:p>
          <a:p>
            <a:pPr eaLnBrk="1" hangingPunct="1">
              <a:spcBef>
                <a:spcPct val="25000"/>
              </a:spcBef>
              <a:buFontTx/>
              <a:buNone/>
            </a:pPr>
            <a:r>
              <a:rPr lang="sv-SE" sz="2400" i="1" dirty="0">
                <a:latin typeface="Arial" charset="0"/>
              </a:rPr>
              <a:t>	</a:t>
            </a:r>
            <a:r>
              <a:rPr lang="sv-SE" sz="1200" i="1" dirty="0">
                <a:latin typeface="Arial" charset="0"/>
              </a:rPr>
              <a:t>()</a:t>
            </a:r>
            <a:endParaRPr lang="sv-SE" sz="2000" i="1" dirty="0">
              <a:latin typeface="Arial" charset="0"/>
            </a:endParaRPr>
          </a:p>
        </p:txBody>
      </p:sp>
    </p:spTree>
    <p:extLst>
      <p:ext uri="{BB962C8B-B14F-4D97-AF65-F5344CB8AC3E}">
        <p14:creationId xmlns:p14="http://schemas.microsoft.com/office/powerpoint/2010/main" val="24165735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rmAutofit/>
          </a:bodyPr>
          <a:lstStyle/>
          <a:p>
            <a:pPr eaLnBrk="1" hangingPunct="1"/>
            <a:r>
              <a:rPr lang="en-US" b="1" dirty="0">
                <a:solidFill>
                  <a:schemeClr val="bg2">
                    <a:lumMod val="50000"/>
                  </a:schemeClr>
                </a:solidFill>
                <a:latin typeface="+mn-lt"/>
              </a:rPr>
              <a:t>Indicators - definition </a:t>
            </a:r>
          </a:p>
        </p:txBody>
      </p:sp>
      <p:sp>
        <p:nvSpPr>
          <p:cNvPr id="43011" name="Rectangle 3"/>
          <p:cNvSpPr>
            <a:spLocks noGrp="1" noChangeArrowheads="1"/>
          </p:cNvSpPr>
          <p:nvPr>
            <p:ph idx="1"/>
          </p:nvPr>
        </p:nvSpPr>
        <p:spPr>
          <a:xfrm>
            <a:off x="838200" y="1667948"/>
            <a:ext cx="9058930" cy="4223980"/>
          </a:xfrm>
        </p:spPr>
        <p:txBody>
          <a:bodyPr>
            <a:normAutofit/>
          </a:bodyPr>
          <a:lstStyle/>
          <a:p>
            <a:pPr eaLnBrk="1" hangingPunct="1"/>
            <a:r>
              <a:rPr lang="en-CA" sz="2000" dirty="0"/>
              <a:t>Indicators </a:t>
            </a:r>
          </a:p>
          <a:p>
            <a:pPr lvl="1" eaLnBrk="1" hangingPunct="1"/>
            <a:r>
              <a:rPr lang="en-CA" sz="2000" dirty="0"/>
              <a:t>measure whether results have been achieved</a:t>
            </a:r>
          </a:p>
          <a:p>
            <a:pPr lvl="1" eaLnBrk="1" hangingPunct="1"/>
            <a:r>
              <a:rPr lang="en-CA" sz="2000" dirty="0"/>
              <a:t>can be qualitative or quantitative </a:t>
            </a:r>
          </a:p>
          <a:p>
            <a:pPr lvl="1" eaLnBrk="1" hangingPunct="1"/>
            <a:r>
              <a:rPr lang="en-CA" sz="2000" dirty="0"/>
              <a:t>do not change over time and </a:t>
            </a:r>
          </a:p>
          <a:p>
            <a:pPr lvl="1" eaLnBrk="1" hangingPunct="1"/>
            <a:r>
              <a:rPr lang="en-CA" sz="2000" dirty="0"/>
              <a:t>should be neutral and integrated in the project process</a:t>
            </a:r>
            <a:endParaRPr lang="en-US" sz="2000" dirty="0"/>
          </a:p>
          <a:p>
            <a:pPr lvl="1" eaLnBrk="1" hangingPunct="1"/>
            <a:r>
              <a:rPr lang="en-CA" sz="2000" dirty="0"/>
              <a:t>help decision makers make relevant decisions, negotiate and communicate</a:t>
            </a:r>
          </a:p>
          <a:p>
            <a:pPr lvl="1" eaLnBrk="1" hangingPunct="1"/>
            <a:r>
              <a:rPr lang="en-CA" sz="2000" dirty="0"/>
              <a:t>illustrate the cause and effect relationships between inputs and results</a:t>
            </a:r>
          </a:p>
          <a:p>
            <a:pPr eaLnBrk="1" hangingPunct="1">
              <a:spcBef>
                <a:spcPct val="25000"/>
              </a:spcBef>
            </a:pPr>
            <a:endParaRPr lang="sv-SE" dirty="0">
              <a:latin typeface="Arial" charset="0"/>
            </a:endParaRPr>
          </a:p>
        </p:txBody>
      </p:sp>
    </p:spTree>
    <p:extLst>
      <p:ext uri="{BB962C8B-B14F-4D97-AF65-F5344CB8AC3E}">
        <p14:creationId xmlns:p14="http://schemas.microsoft.com/office/powerpoint/2010/main" val="18761598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normAutofit/>
          </a:bodyPr>
          <a:lstStyle/>
          <a:p>
            <a:pPr eaLnBrk="1" hangingPunct="1"/>
            <a:r>
              <a:rPr lang="en-GB" b="1" dirty="0">
                <a:solidFill>
                  <a:schemeClr val="bg2">
                    <a:lumMod val="50000"/>
                  </a:schemeClr>
                </a:solidFill>
                <a:latin typeface="+mn-lt"/>
              </a:rPr>
              <a:t>Indicators – Following the result chain</a:t>
            </a:r>
          </a:p>
        </p:txBody>
      </p:sp>
      <p:sp>
        <p:nvSpPr>
          <p:cNvPr id="45059" name="Rectangle 3"/>
          <p:cNvSpPr>
            <a:spLocks noGrp="1" noChangeArrowheads="1"/>
          </p:cNvSpPr>
          <p:nvPr>
            <p:ph idx="1"/>
          </p:nvPr>
        </p:nvSpPr>
        <p:spPr>
          <a:xfrm>
            <a:off x="838200" y="1720468"/>
            <a:ext cx="9702800" cy="4174642"/>
          </a:xfrm>
        </p:spPr>
        <p:txBody>
          <a:bodyPr>
            <a:noAutofit/>
          </a:bodyPr>
          <a:lstStyle/>
          <a:p>
            <a:pPr marL="0" indent="0">
              <a:spcBef>
                <a:spcPct val="0"/>
              </a:spcBef>
              <a:buNone/>
            </a:pPr>
            <a:r>
              <a:rPr lang="en-US" sz="2000" b="1" dirty="0">
                <a:latin typeface="+mj-lt"/>
              </a:rPr>
              <a:t>Input</a:t>
            </a:r>
            <a:r>
              <a:rPr lang="en-US" sz="2000" dirty="0">
                <a:latin typeface="+mj-lt"/>
              </a:rPr>
              <a:t>:		Resources (human/financial)</a:t>
            </a:r>
          </a:p>
          <a:p>
            <a:pPr lvl="6">
              <a:spcBef>
                <a:spcPct val="0"/>
              </a:spcBef>
            </a:pPr>
            <a:r>
              <a:rPr lang="en-US" sz="2400" i="1" dirty="0">
                <a:latin typeface="+mj-lt"/>
              </a:rPr>
              <a:t>ex. number of educators </a:t>
            </a:r>
          </a:p>
          <a:p>
            <a:pPr marL="0" indent="0">
              <a:spcBef>
                <a:spcPct val="0"/>
              </a:spcBef>
              <a:buNone/>
            </a:pPr>
            <a:endParaRPr lang="en-US" sz="2000" b="1" dirty="0">
              <a:latin typeface="+mj-lt"/>
            </a:endParaRPr>
          </a:p>
          <a:p>
            <a:pPr marL="0" indent="0">
              <a:spcBef>
                <a:spcPct val="0"/>
              </a:spcBef>
              <a:buNone/>
            </a:pPr>
            <a:r>
              <a:rPr lang="en-US" sz="2000" b="1" dirty="0">
                <a:latin typeface="+mj-lt"/>
              </a:rPr>
              <a:t>Activities</a:t>
            </a:r>
            <a:r>
              <a:rPr lang="en-US" sz="2000" dirty="0">
                <a:latin typeface="+mj-lt"/>
              </a:rPr>
              <a:t>	Activities implemented </a:t>
            </a:r>
          </a:p>
          <a:p>
            <a:pPr lvl="6">
              <a:spcBef>
                <a:spcPct val="0"/>
              </a:spcBef>
            </a:pPr>
            <a:r>
              <a:rPr lang="en-US" sz="2400" i="1" dirty="0">
                <a:latin typeface="+mj-lt"/>
              </a:rPr>
              <a:t>ex. number of sessions and trained people</a:t>
            </a:r>
          </a:p>
          <a:p>
            <a:pPr marL="0" indent="0">
              <a:spcBef>
                <a:spcPct val="0"/>
              </a:spcBef>
              <a:buNone/>
            </a:pPr>
            <a:endParaRPr lang="en-US" sz="2000" b="1" dirty="0">
              <a:latin typeface="+mj-lt"/>
            </a:endParaRPr>
          </a:p>
          <a:p>
            <a:pPr marL="0" indent="0">
              <a:spcBef>
                <a:spcPct val="0"/>
              </a:spcBef>
              <a:buNone/>
            </a:pPr>
            <a:r>
              <a:rPr lang="en-US" sz="2000" b="1" dirty="0">
                <a:latin typeface="+mj-lt"/>
              </a:rPr>
              <a:t>Output</a:t>
            </a:r>
            <a:r>
              <a:rPr lang="en-US" sz="2000" dirty="0">
                <a:latin typeface="+mj-lt"/>
              </a:rPr>
              <a:t> 	Short-term result/effect of activity </a:t>
            </a:r>
          </a:p>
          <a:p>
            <a:pPr lvl="6">
              <a:spcBef>
                <a:spcPct val="0"/>
              </a:spcBef>
            </a:pPr>
            <a:r>
              <a:rPr lang="en-US" sz="2400" i="1" dirty="0">
                <a:latin typeface="+mj-lt"/>
              </a:rPr>
              <a:t>ex. level of competence of persons trained and quality of training</a:t>
            </a:r>
          </a:p>
          <a:p>
            <a:pPr marL="0" indent="0">
              <a:spcBef>
                <a:spcPct val="0"/>
              </a:spcBef>
              <a:buNone/>
            </a:pPr>
            <a:endParaRPr lang="en-US" i="1" dirty="0">
              <a:latin typeface="+mj-lt"/>
            </a:endParaRPr>
          </a:p>
        </p:txBody>
      </p:sp>
    </p:spTree>
    <p:extLst>
      <p:ext uri="{BB962C8B-B14F-4D97-AF65-F5344CB8AC3E}">
        <p14:creationId xmlns:p14="http://schemas.microsoft.com/office/powerpoint/2010/main" val="3795967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en-US" b="1" dirty="0">
                <a:solidFill>
                  <a:schemeClr val="bg2">
                    <a:lumMod val="50000"/>
                  </a:schemeClr>
                </a:solidFill>
                <a:latin typeface="+mn-lt"/>
              </a:rPr>
              <a:t>Result indicators</a:t>
            </a:r>
          </a:p>
        </p:txBody>
      </p:sp>
      <p:sp>
        <p:nvSpPr>
          <p:cNvPr id="3" name="Platshållare för innehåll 2"/>
          <p:cNvSpPr>
            <a:spLocks noGrp="1"/>
          </p:cNvSpPr>
          <p:nvPr>
            <p:ph idx="1"/>
          </p:nvPr>
        </p:nvSpPr>
        <p:spPr/>
        <p:txBody>
          <a:bodyPr>
            <a:normAutofit/>
          </a:bodyPr>
          <a:lstStyle/>
          <a:p>
            <a:pPr marL="0" indent="0">
              <a:spcBef>
                <a:spcPct val="0"/>
              </a:spcBef>
              <a:buNone/>
            </a:pPr>
            <a:r>
              <a:rPr lang="en-US" b="1" dirty="0"/>
              <a:t>Short, Mid-term Outcomes: </a:t>
            </a:r>
            <a:r>
              <a:rPr lang="en-US" dirty="0"/>
              <a:t>results and effects, 				  									Measure changes. Indicators are quantitative or 				                             qualitative </a:t>
            </a:r>
          </a:p>
          <a:p>
            <a:pPr lvl="8">
              <a:spcBef>
                <a:spcPct val="0"/>
              </a:spcBef>
            </a:pPr>
            <a:r>
              <a:rPr lang="en-US" sz="2000" i="1" dirty="0"/>
              <a:t>ex. Applied knowledge</a:t>
            </a:r>
          </a:p>
          <a:p>
            <a:pPr lvl="8">
              <a:spcBef>
                <a:spcPct val="0"/>
              </a:spcBef>
            </a:pPr>
            <a:r>
              <a:rPr lang="en-US" sz="2000" i="1" dirty="0"/>
              <a:t>ex. change on organizational level  </a:t>
            </a:r>
          </a:p>
          <a:p>
            <a:endParaRPr lang="en-US" i="1" dirty="0"/>
          </a:p>
          <a:p>
            <a:pPr marL="0" indent="0">
              <a:spcBef>
                <a:spcPct val="0"/>
              </a:spcBef>
              <a:buNone/>
            </a:pPr>
            <a:r>
              <a:rPr lang="en-US" b="1" dirty="0"/>
              <a:t>Impact</a:t>
            </a:r>
            <a:r>
              <a:rPr lang="en-US" dirty="0"/>
              <a:t> 		Long-term results. Related to overall 					        					objectives and development goals </a:t>
            </a:r>
          </a:p>
          <a:p>
            <a:pPr lvl="8">
              <a:spcBef>
                <a:spcPct val="0"/>
              </a:spcBef>
            </a:pPr>
            <a:r>
              <a:rPr lang="en-US" sz="2000" i="1" dirty="0"/>
              <a:t>ex. change on institutional or national level </a:t>
            </a:r>
            <a:endParaRPr lang="sv-SE" sz="2000" dirty="0"/>
          </a:p>
        </p:txBody>
      </p:sp>
    </p:spTree>
    <p:extLst>
      <p:ext uri="{BB962C8B-B14F-4D97-AF65-F5344CB8AC3E}">
        <p14:creationId xmlns:p14="http://schemas.microsoft.com/office/powerpoint/2010/main" val="15995612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4">
            <a:extLst>
              <a:ext uri="{FF2B5EF4-FFF2-40B4-BE49-F238E27FC236}">
                <a16:creationId xmlns:a16="http://schemas.microsoft.com/office/drawing/2014/main" id="{6D413455-B1C4-604B-BE27-51091EAEFFDD}"/>
              </a:ext>
            </a:extLst>
          </p:cNvPr>
          <p:cNvSpPr>
            <a:spLocks noGrp="1"/>
          </p:cNvSpPr>
          <p:nvPr>
            <p:ph type="title"/>
          </p:nvPr>
        </p:nvSpPr>
        <p:spPr>
          <a:xfrm>
            <a:off x="1981200" y="274638"/>
            <a:ext cx="8229600" cy="1930400"/>
          </a:xfrm>
        </p:spPr>
        <p:txBody>
          <a:bodyPr>
            <a:normAutofit/>
          </a:bodyPr>
          <a:lstStyle/>
          <a:p>
            <a:pPr eaLnBrk="1" hangingPunct="1"/>
            <a:r>
              <a:rPr lang="sv-SE" altLang="sv-SE" b="1" dirty="0" err="1">
                <a:solidFill>
                  <a:schemeClr val="bg2">
                    <a:lumMod val="50000"/>
                  </a:schemeClr>
                </a:solidFill>
                <a:latin typeface="+mn-lt"/>
                <a:ea typeface="ＭＳ Ｐゴシック" panose="020B0600070205080204" pitchFamily="34" charset="-128"/>
              </a:rPr>
              <a:t>Quantitative</a:t>
            </a:r>
            <a:r>
              <a:rPr lang="sv-SE" altLang="sv-SE" b="1" dirty="0">
                <a:solidFill>
                  <a:schemeClr val="bg2">
                    <a:lumMod val="50000"/>
                  </a:schemeClr>
                </a:solidFill>
                <a:latin typeface="+mn-lt"/>
                <a:ea typeface="ＭＳ Ｐゴシック" panose="020B0600070205080204" pitchFamily="34" charset="-128"/>
              </a:rPr>
              <a:t> &amp; </a:t>
            </a:r>
            <a:r>
              <a:rPr lang="sv-SE" altLang="sv-SE" b="1" dirty="0" err="1">
                <a:solidFill>
                  <a:schemeClr val="bg2">
                    <a:lumMod val="50000"/>
                  </a:schemeClr>
                </a:solidFill>
                <a:latin typeface="+mn-lt"/>
                <a:ea typeface="ＭＳ Ｐゴシック" panose="020B0600070205080204" pitchFamily="34" charset="-128"/>
              </a:rPr>
              <a:t>Qualitative</a:t>
            </a:r>
            <a:endParaRPr lang="en-GB" altLang="sv-SE" b="1" dirty="0">
              <a:solidFill>
                <a:schemeClr val="bg2">
                  <a:lumMod val="50000"/>
                </a:schemeClr>
              </a:solidFill>
              <a:latin typeface="+mn-lt"/>
              <a:ea typeface="ＭＳ Ｐゴシック" panose="020B0600070205080204" pitchFamily="34" charset="-128"/>
            </a:endParaRPr>
          </a:p>
        </p:txBody>
      </p:sp>
      <p:sp>
        <p:nvSpPr>
          <p:cNvPr id="115714" name="Rectangle 5">
            <a:extLst>
              <a:ext uri="{FF2B5EF4-FFF2-40B4-BE49-F238E27FC236}">
                <a16:creationId xmlns:a16="http://schemas.microsoft.com/office/drawing/2014/main" id="{940CBC08-7408-9C4C-8960-DD8B3D7EF4EA}"/>
              </a:ext>
            </a:extLst>
          </p:cNvPr>
          <p:cNvSpPr>
            <a:spLocks noGrp="1"/>
          </p:cNvSpPr>
          <p:nvPr>
            <p:ph sz="half" idx="1"/>
          </p:nvPr>
        </p:nvSpPr>
        <p:spPr>
          <a:xfrm>
            <a:off x="1981200" y="2420939"/>
            <a:ext cx="4038600" cy="3705225"/>
          </a:xfrm>
        </p:spPr>
        <p:txBody>
          <a:bodyPr>
            <a:normAutofit/>
          </a:bodyPr>
          <a:lstStyle/>
          <a:p>
            <a:pPr eaLnBrk="1" hangingPunct="1"/>
            <a:r>
              <a:rPr lang="sv-SE" altLang="sv-SE" sz="2400" dirty="0" err="1">
                <a:ea typeface="ＭＳ Ｐゴシック" panose="020B0600070205080204" pitchFamily="34" charset="-128"/>
              </a:rPr>
              <a:t>How</a:t>
            </a:r>
            <a:r>
              <a:rPr lang="sv-SE" altLang="sv-SE" sz="2400" dirty="0">
                <a:ea typeface="ＭＳ Ｐゴシック" panose="020B0600070205080204" pitchFamily="34" charset="-128"/>
              </a:rPr>
              <a:t> </a:t>
            </a:r>
            <a:r>
              <a:rPr lang="sv-SE" altLang="sv-SE" sz="2400" dirty="0" err="1">
                <a:ea typeface="ＭＳ Ｐゴシック" panose="020B0600070205080204" pitchFamily="34" charset="-128"/>
              </a:rPr>
              <a:t>many</a:t>
            </a:r>
            <a:r>
              <a:rPr lang="sv-SE" altLang="sv-SE" sz="2400" dirty="0">
                <a:ea typeface="ＭＳ Ｐゴシック" panose="020B0600070205080204" pitchFamily="34" charset="-128"/>
              </a:rPr>
              <a:t>? </a:t>
            </a:r>
          </a:p>
          <a:p>
            <a:pPr eaLnBrk="1" hangingPunct="1"/>
            <a:r>
              <a:rPr lang="sv-SE" altLang="sv-SE" sz="2400" dirty="0" err="1">
                <a:ea typeface="ＭＳ Ｐゴシック" panose="020B0600070205080204" pitchFamily="34" charset="-128"/>
              </a:rPr>
              <a:t>How</a:t>
            </a:r>
            <a:r>
              <a:rPr lang="sv-SE" altLang="sv-SE" sz="2400" dirty="0">
                <a:ea typeface="ＭＳ Ｐゴシック" panose="020B0600070205080204" pitchFamily="34" charset="-128"/>
              </a:rPr>
              <a:t> </a:t>
            </a:r>
            <a:r>
              <a:rPr lang="sv-SE" altLang="sv-SE" sz="2400" dirty="0" err="1">
                <a:ea typeface="ＭＳ Ｐゴシック" panose="020B0600070205080204" pitchFamily="34" charset="-128"/>
              </a:rPr>
              <a:t>often</a:t>
            </a:r>
            <a:r>
              <a:rPr lang="sv-SE" altLang="sv-SE" sz="2400" dirty="0">
                <a:ea typeface="ＭＳ Ｐゴシック" panose="020B0600070205080204" pitchFamily="34" charset="-128"/>
              </a:rPr>
              <a:t>?</a:t>
            </a:r>
          </a:p>
          <a:p>
            <a:pPr eaLnBrk="1" hangingPunct="1"/>
            <a:r>
              <a:rPr lang="sv-SE" altLang="sv-SE" sz="2400" dirty="0" err="1">
                <a:ea typeface="ＭＳ Ｐゴシック" panose="020B0600070205080204" pitchFamily="34" charset="-128"/>
              </a:rPr>
              <a:t>How</a:t>
            </a:r>
            <a:r>
              <a:rPr lang="sv-SE" altLang="sv-SE" sz="2400" dirty="0">
                <a:ea typeface="ＭＳ Ｐゴシック" panose="020B0600070205080204" pitchFamily="34" charset="-128"/>
              </a:rPr>
              <a:t> </a:t>
            </a:r>
            <a:r>
              <a:rPr lang="sv-SE" altLang="sv-SE" sz="2400" dirty="0" err="1">
                <a:ea typeface="ＭＳ Ｐゴシック" panose="020B0600070205080204" pitchFamily="34" charset="-128"/>
              </a:rPr>
              <a:t>much</a:t>
            </a:r>
            <a:r>
              <a:rPr lang="sv-SE" altLang="sv-SE" sz="2400" dirty="0">
                <a:ea typeface="ＭＳ Ｐゴシック" panose="020B0600070205080204" pitchFamily="34" charset="-128"/>
              </a:rPr>
              <a:t>?</a:t>
            </a:r>
          </a:p>
        </p:txBody>
      </p:sp>
      <p:sp>
        <p:nvSpPr>
          <p:cNvPr id="115715" name="Rectangle 6">
            <a:extLst>
              <a:ext uri="{FF2B5EF4-FFF2-40B4-BE49-F238E27FC236}">
                <a16:creationId xmlns:a16="http://schemas.microsoft.com/office/drawing/2014/main" id="{6D49C8F7-1B89-1F4D-A91B-70BCEC2E1627}"/>
              </a:ext>
            </a:extLst>
          </p:cNvPr>
          <p:cNvSpPr>
            <a:spLocks noGrp="1"/>
          </p:cNvSpPr>
          <p:nvPr>
            <p:ph sz="half" idx="2"/>
          </p:nvPr>
        </p:nvSpPr>
        <p:spPr>
          <a:xfrm>
            <a:off x="6172200" y="2420939"/>
            <a:ext cx="4038600" cy="3705225"/>
          </a:xfrm>
        </p:spPr>
        <p:txBody>
          <a:bodyPr>
            <a:normAutofit/>
          </a:bodyPr>
          <a:lstStyle/>
          <a:p>
            <a:pPr eaLnBrk="1" hangingPunct="1"/>
            <a:r>
              <a:rPr lang="sv-SE" altLang="sv-SE" sz="2400" dirty="0" err="1">
                <a:ea typeface="ＭＳ Ｐゴシック" panose="020B0600070205080204" pitchFamily="34" charset="-128"/>
              </a:rPr>
              <a:t>How</a:t>
            </a:r>
            <a:r>
              <a:rPr lang="sv-SE" altLang="sv-SE" sz="2400" dirty="0">
                <a:ea typeface="ＭＳ Ｐゴシック" panose="020B0600070205080204" pitchFamily="34" charset="-128"/>
              </a:rPr>
              <a:t>?</a:t>
            </a:r>
          </a:p>
          <a:p>
            <a:pPr eaLnBrk="1" hangingPunct="1"/>
            <a:r>
              <a:rPr lang="sv-SE" altLang="sv-SE" sz="2400" dirty="0" err="1">
                <a:ea typeface="ＭＳ Ｐゴシック" panose="020B0600070205080204" pitchFamily="34" charset="-128"/>
              </a:rPr>
              <a:t>When</a:t>
            </a:r>
            <a:r>
              <a:rPr lang="sv-SE" altLang="sv-SE" sz="2400" dirty="0">
                <a:ea typeface="ＭＳ Ｐゴシック" panose="020B0600070205080204" pitchFamily="34" charset="-128"/>
              </a:rPr>
              <a:t>?</a:t>
            </a:r>
          </a:p>
          <a:p>
            <a:pPr eaLnBrk="1" hangingPunct="1"/>
            <a:r>
              <a:rPr lang="sv-SE" altLang="sv-SE" sz="2400" dirty="0" err="1">
                <a:ea typeface="ＭＳ Ｐゴシック" panose="020B0600070205080204" pitchFamily="34" charset="-128"/>
              </a:rPr>
              <a:t>Who</a:t>
            </a:r>
            <a:r>
              <a:rPr lang="sv-SE" altLang="sv-SE" sz="2400" dirty="0">
                <a:ea typeface="ＭＳ Ｐゴシック" panose="020B0600070205080204" pitchFamily="34" charset="-128"/>
              </a:rPr>
              <a:t>?</a:t>
            </a:r>
          </a:p>
          <a:p>
            <a:pPr eaLnBrk="1" hangingPunct="1"/>
            <a:r>
              <a:rPr lang="sv-SE" altLang="sv-SE" sz="2400" dirty="0" err="1">
                <a:ea typeface="ＭＳ Ｐゴシック" panose="020B0600070205080204" pitchFamily="34" charset="-128"/>
              </a:rPr>
              <a:t>Where</a:t>
            </a:r>
            <a:r>
              <a:rPr lang="sv-SE" altLang="sv-SE" sz="2400" dirty="0">
                <a:ea typeface="ＭＳ Ｐゴシック" panose="020B0600070205080204" pitchFamily="34" charset="-128"/>
              </a:rPr>
              <a:t>?</a:t>
            </a:r>
          </a:p>
          <a:p>
            <a:pPr eaLnBrk="1" hangingPunct="1"/>
            <a:r>
              <a:rPr lang="sv-SE" altLang="sv-SE" sz="2400" dirty="0" err="1">
                <a:ea typeface="ＭＳ Ｐゴシック" panose="020B0600070205080204" pitchFamily="34" charset="-128"/>
              </a:rPr>
              <a:t>What</a:t>
            </a:r>
            <a:r>
              <a:rPr lang="sv-SE" altLang="sv-SE" sz="2400" dirty="0">
                <a:ea typeface="ＭＳ Ｐゴシック" panose="020B0600070205080204" pitchFamily="34" charset="-128"/>
              </a:rPr>
              <a:t>?</a:t>
            </a:r>
          </a:p>
          <a:p>
            <a:pPr eaLnBrk="1" hangingPunct="1"/>
            <a:r>
              <a:rPr lang="sv-SE" altLang="sv-SE" sz="2400" dirty="0" err="1">
                <a:ea typeface="ＭＳ Ｐゴシック" panose="020B0600070205080204" pitchFamily="34" charset="-128"/>
              </a:rPr>
              <a:t>Why</a:t>
            </a:r>
            <a:r>
              <a:rPr lang="sv-SE" altLang="sv-SE" sz="2400" dirty="0">
                <a:ea typeface="ＭＳ Ｐゴシック" panose="020B0600070205080204" pitchFamily="34" charset="-128"/>
              </a:rPr>
              <a:t>?</a:t>
            </a:r>
          </a:p>
        </p:txBody>
      </p:sp>
    </p:spTree>
    <p:extLst>
      <p:ext uri="{BB962C8B-B14F-4D97-AF65-F5344CB8AC3E}">
        <p14:creationId xmlns:p14="http://schemas.microsoft.com/office/powerpoint/2010/main" val="12644161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2"/>
          <p:cNvSpPr>
            <a:spLocks noGrp="1"/>
          </p:cNvSpPr>
          <p:nvPr>
            <p:ph type="title"/>
          </p:nvPr>
        </p:nvSpPr>
        <p:spPr/>
        <p:txBody>
          <a:bodyPr>
            <a:normAutofit/>
          </a:bodyPr>
          <a:lstStyle/>
          <a:p>
            <a:pPr eaLnBrk="1" hangingPunct="1"/>
            <a:r>
              <a:rPr lang="en-US" b="1" dirty="0">
                <a:solidFill>
                  <a:schemeClr val="bg2">
                    <a:lumMod val="50000"/>
                  </a:schemeClr>
                </a:solidFill>
                <a:latin typeface="+mn-lt"/>
                <a:ea typeface="ＭＳ Ｐゴシック" charset="0"/>
                <a:cs typeface="ＭＳ Ｐゴシック" charset="0"/>
              </a:rPr>
              <a:t>Purely quantitative</a:t>
            </a:r>
          </a:p>
        </p:txBody>
      </p:sp>
      <p:sp>
        <p:nvSpPr>
          <p:cNvPr id="116738" name="Rectangle 3"/>
          <p:cNvSpPr>
            <a:spLocks noGrp="1"/>
          </p:cNvSpPr>
          <p:nvPr>
            <p:ph idx="1"/>
          </p:nvPr>
        </p:nvSpPr>
        <p:spPr/>
        <p:txBody>
          <a:bodyPr>
            <a:normAutofit/>
          </a:bodyPr>
          <a:lstStyle/>
          <a:p>
            <a:pPr eaLnBrk="1" hangingPunct="1"/>
            <a:r>
              <a:rPr lang="en-US" sz="2400" dirty="0">
                <a:latin typeface="Calibri" charset="0"/>
                <a:ea typeface="ＭＳ Ｐゴシック" charset="0"/>
                <a:cs typeface="ＭＳ Ｐゴシック" charset="0"/>
              </a:rPr>
              <a:t>XX women participates in workshops </a:t>
            </a:r>
          </a:p>
          <a:p>
            <a:pPr eaLnBrk="1" hangingPunct="1"/>
            <a:endParaRPr lang="en-US" sz="2400" dirty="0">
              <a:latin typeface="Calibri" charset="0"/>
              <a:ea typeface="ＭＳ Ｐゴシック" charset="0"/>
              <a:cs typeface="ＭＳ Ｐゴシック" charset="0"/>
            </a:endParaRPr>
          </a:p>
          <a:p>
            <a:pPr eaLnBrk="1" hangingPunct="1"/>
            <a:r>
              <a:rPr lang="en-US" sz="2400" dirty="0">
                <a:latin typeface="Calibri" charset="0"/>
                <a:ea typeface="ＭＳ Ｐゴシック" charset="0"/>
                <a:cs typeface="ＭＳ Ｐゴシック" charset="0"/>
              </a:rPr>
              <a:t>X number of meetings per month </a:t>
            </a:r>
          </a:p>
          <a:p>
            <a:pPr eaLnBrk="1" hangingPunct="1"/>
            <a:endParaRPr lang="en-US" sz="2400" dirty="0">
              <a:latin typeface="Calibri" charset="0"/>
              <a:ea typeface="ＭＳ Ｐゴシック" charset="0"/>
              <a:cs typeface="ＭＳ Ｐゴシック" charset="0"/>
            </a:endParaRPr>
          </a:p>
          <a:p>
            <a:pPr eaLnBrk="1" hangingPunct="1"/>
            <a:r>
              <a:rPr lang="en-US" sz="2400" dirty="0">
                <a:latin typeface="Calibri" charset="0"/>
                <a:ea typeface="ＭＳ Ｐゴシック" charset="0"/>
                <a:cs typeface="ＭＳ Ｐゴシック" charset="0"/>
              </a:rPr>
              <a:t>XX courses implemented</a:t>
            </a:r>
          </a:p>
        </p:txBody>
      </p:sp>
    </p:spTree>
    <p:extLst>
      <p:ext uri="{BB962C8B-B14F-4D97-AF65-F5344CB8AC3E}">
        <p14:creationId xmlns:p14="http://schemas.microsoft.com/office/powerpoint/2010/main" val="2963684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1666875" y="5143500"/>
            <a:ext cx="3429000" cy="642938"/>
          </a:xfrm>
          <a:prstGeom prst="rect">
            <a:avLst/>
          </a:prstGeom>
          <a:solidFill>
            <a:srgbClr val="FFC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b="1"/>
          </a:p>
        </p:txBody>
      </p:sp>
      <p:sp>
        <p:nvSpPr>
          <p:cNvPr id="412674" name="Oval 8"/>
          <p:cNvSpPr>
            <a:spLocks/>
          </p:cNvSpPr>
          <p:nvPr/>
        </p:nvSpPr>
        <p:spPr bwMode="auto">
          <a:xfrm>
            <a:off x="1952626" y="1268414"/>
            <a:ext cx="8501063" cy="3673475"/>
          </a:xfrm>
          <a:prstGeom prst="ellipse">
            <a:avLst/>
          </a:prstGeom>
          <a:solidFill>
            <a:schemeClr val="accent4">
              <a:lumMod val="20000"/>
              <a:lumOff val="80000"/>
              <a:alpha val="60000"/>
            </a:schemeClr>
          </a:solidFill>
          <a:ln w="9525">
            <a:solidFill>
              <a:srgbClr val="002060"/>
            </a:solidFill>
            <a:round/>
            <a:headEnd/>
            <a:tailEnd/>
          </a:ln>
        </p:spPr>
        <p:txBody>
          <a:bodyPr/>
          <a:lstStyle/>
          <a:p>
            <a:pPr>
              <a:defRPr/>
            </a:pPr>
            <a:endParaRPr lang="sv-SE" b="1"/>
          </a:p>
        </p:txBody>
      </p:sp>
      <p:sp>
        <p:nvSpPr>
          <p:cNvPr id="412675" name="Oval 8"/>
          <p:cNvSpPr>
            <a:spLocks/>
          </p:cNvSpPr>
          <p:nvPr/>
        </p:nvSpPr>
        <p:spPr bwMode="auto">
          <a:xfrm>
            <a:off x="1992313" y="1557339"/>
            <a:ext cx="5975350" cy="3095625"/>
          </a:xfrm>
          <a:prstGeom prst="ellipse">
            <a:avLst/>
          </a:prstGeom>
          <a:solidFill>
            <a:schemeClr val="accent4">
              <a:lumMod val="40000"/>
              <a:lumOff val="60000"/>
              <a:alpha val="60000"/>
            </a:schemeClr>
          </a:solidFill>
          <a:ln w="9525">
            <a:solidFill>
              <a:schemeClr val="bg1"/>
            </a:solidFill>
            <a:round/>
            <a:headEnd/>
            <a:tailEnd/>
          </a:ln>
        </p:spPr>
        <p:txBody>
          <a:bodyPr/>
          <a:lstStyle/>
          <a:p>
            <a:pPr>
              <a:defRPr/>
            </a:pPr>
            <a:endParaRPr lang="sv-SE" b="1"/>
          </a:p>
        </p:txBody>
      </p:sp>
      <p:sp>
        <p:nvSpPr>
          <p:cNvPr id="104453" name="Rectangle 2"/>
          <p:cNvSpPr>
            <a:spLocks noGrp="1" noChangeArrowheads="1"/>
          </p:cNvSpPr>
          <p:nvPr>
            <p:ph type="title"/>
          </p:nvPr>
        </p:nvSpPr>
        <p:spPr>
          <a:xfrm>
            <a:off x="2024063" y="71439"/>
            <a:ext cx="8229600" cy="818267"/>
          </a:xfrm>
        </p:spPr>
        <p:txBody>
          <a:bodyPr vert="horz" lIns="91440" tIns="45720" rIns="132080" bIns="45720" rtlCol="0" anchor="t">
            <a:normAutofit fontScale="90000"/>
          </a:bodyPr>
          <a:lstStyle/>
          <a:p>
            <a:r>
              <a:rPr lang="en-US" sz="4000" b="1" dirty="0"/>
              <a:t>Mon</a:t>
            </a:r>
            <a:r>
              <a:rPr lang="en-US" sz="4000" b="1" dirty="0">
                <a:solidFill>
                  <a:schemeClr val="bg2">
                    <a:lumMod val="50000"/>
                  </a:schemeClr>
                </a:solidFill>
              </a:rPr>
              <a:t>itoring and evaluation of what? </a:t>
            </a:r>
            <a:endParaRPr lang="en-US" sz="4000" b="1" dirty="0">
              <a:solidFill>
                <a:schemeClr val="bg2">
                  <a:lumMod val="50000"/>
                </a:schemeClr>
              </a:solidFill>
              <a:ea typeface="ヒラギノ角ゴ Pro W6" charset="-128"/>
              <a:cs typeface="ヒラギノ角ゴ Pro W6" charset="-128"/>
            </a:endParaRPr>
          </a:p>
        </p:txBody>
      </p:sp>
      <p:sp>
        <p:nvSpPr>
          <p:cNvPr id="412677" name="Oval 8"/>
          <p:cNvSpPr>
            <a:spLocks/>
          </p:cNvSpPr>
          <p:nvPr/>
        </p:nvSpPr>
        <p:spPr bwMode="auto">
          <a:xfrm>
            <a:off x="1881189" y="2071688"/>
            <a:ext cx="3424237" cy="2032000"/>
          </a:xfrm>
          <a:prstGeom prst="ellipse">
            <a:avLst/>
          </a:prstGeom>
          <a:solidFill>
            <a:schemeClr val="accent4">
              <a:lumMod val="60000"/>
              <a:lumOff val="40000"/>
            </a:schemeClr>
          </a:solidFill>
          <a:ln w="9525">
            <a:solidFill>
              <a:schemeClr val="bg1"/>
            </a:solidFill>
            <a:round/>
            <a:headEnd/>
            <a:tailEnd/>
          </a:ln>
        </p:spPr>
        <p:txBody>
          <a:bodyPr/>
          <a:lstStyle/>
          <a:p>
            <a:pPr>
              <a:defRPr/>
            </a:pPr>
            <a:endParaRPr lang="sv-SE" b="1"/>
          </a:p>
        </p:txBody>
      </p:sp>
      <p:sp>
        <p:nvSpPr>
          <p:cNvPr id="277513" name="Rectangle 9"/>
          <p:cNvSpPr>
            <a:spLocks/>
          </p:cNvSpPr>
          <p:nvPr/>
        </p:nvSpPr>
        <p:spPr bwMode="auto">
          <a:xfrm>
            <a:off x="2381250" y="2500313"/>
            <a:ext cx="2571750" cy="1079500"/>
          </a:xfrm>
          <a:prstGeom prst="rect">
            <a:avLst/>
          </a:prstGeom>
          <a:noFill/>
          <a:ln w="9525">
            <a:noFill/>
            <a:miter lim="800000"/>
            <a:headEnd/>
            <a:tailEnd/>
          </a:ln>
        </p:spPr>
        <p:txBody>
          <a:bodyPr lIns="0" tIns="0" rIns="40639" bIns="0"/>
          <a:lstStyle/>
          <a:p>
            <a:pPr marL="39688">
              <a:defRPr/>
            </a:pPr>
            <a:r>
              <a:rPr lang="en-US" sz="2000" b="1" dirty="0">
                <a:sym typeface="Arial" pitchFamily="34" charset="0"/>
              </a:rPr>
              <a:t>Sphere of control = operational environment</a:t>
            </a:r>
          </a:p>
          <a:p>
            <a:pPr marL="39688">
              <a:defRPr/>
            </a:pPr>
            <a:r>
              <a:rPr lang="en-US" sz="2000" b="1" i="1" dirty="0">
                <a:solidFill>
                  <a:schemeClr val="bg2">
                    <a:lumMod val="25000"/>
                  </a:schemeClr>
                </a:solidFill>
                <a:sym typeface="Arial" pitchFamily="34" charset="0"/>
              </a:rPr>
              <a:t>Direct control</a:t>
            </a:r>
          </a:p>
          <a:p>
            <a:pPr marL="39688">
              <a:defRPr/>
            </a:pPr>
            <a:r>
              <a:rPr lang="en-US" sz="2000" b="1" i="1" dirty="0" err="1">
                <a:solidFill>
                  <a:srgbClr val="FF0000"/>
                </a:solidFill>
                <a:sym typeface="Arial" pitchFamily="34" charset="0"/>
              </a:rPr>
              <a:t>Programme</a:t>
            </a:r>
            <a:r>
              <a:rPr lang="en-US" sz="2000" b="1" i="1" dirty="0">
                <a:solidFill>
                  <a:schemeClr val="bg2">
                    <a:lumMod val="25000"/>
                  </a:schemeClr>
                </a:solidFill>
                <a:sym typeface="Arial" pitchFamily="34" charset="0"/>
              </a:rPr>
              <a:t>	</a:t>
            </a:r>
          </a:p>
        </p:txBody>
      </p:sp>
      <p:sp>
        <p:nvSpPr>
          <p:cNvPr id="104456" name="Rectangle 9"/>
          <p:cNvSpPr>
            <a:spLocks/>
          </p:cNvSpPr>
          <p:nvPr/>
        </p:nvSpPr>
        <p:spPr bwMode="auto">
          <a:xfrm>
            <a:off x="5310188" y="2500313"/>
            <a:ext cx="2500312" cy="1079500"/>
          </a:xfrm>
          <a:prstGeom prst="rect">
            <a:avLst/>
          </a:prstGeom>
          <a:noFill/>
          <a:ln w="9525">
            <a:noFill/>
            <a:miter lim="800000"/>
            <a:headEnd/>
            <a:tailEnd/>
          </a:ln>
        </p:spPr>
        <p:txBody>
          <a:bodyPr lIns="0" tIns="0" rIns="40639" bIns="0">
            <a:prstTxWarp prst="textNoShape">
              <a:avLst/>
            </a:prstTxWarp>
          </a:bodyPr>
          <a:lstStyle/>
          <a:p>
            <a:pPr marL="39688"/>
            <a:r>
              <a:rPr lang="en-US" sz="2000" b="1" dirty="0">
                <a:latin typeface="Calibri" charset="0"/>
                <a:sym typeface="Arial" charset="0"/>
              </a:rPr>
              <a:t>Sphere of influence = relationships &amp; interactions</a:t>
            </a:r>
          </a:p>
          <a:p>
            <a:pPr marL="39688"/>
            <a:r>
              <a:rPr lang="en-US" sz="2000" b="1" i="1" dirty="0">
                <a:solidFill>
                  <a:srgbClr val="003F75"/>
                </a:solidFill>
                <a:latin typeface="Calibri" charset="0"/>
                <a:sym typeface="Arial" charset="0"/>
              </a:rPr>
              <a:t>Direct influence</a:t>
            </a:r>
          </a:p>
          <a:p>
            <a:pPr marL="39688"/>
            <a:r>
              <a:rPr lang="en-US" sz="2000" b="1" i="1" dirty="0">
                <a:solidFill>
                  <a:srgbClr val="FF0000"/>
                </a:solidFill>
                <a:latin typeface="Calibri" charset="0"/>
                <a:sym typeface="Arial" charset="0"/>
              </a:rPr>
              <a:t>Actor groups/ Boundary partners</a:t>
            </a:r>
            <a:r>
              <a:rPr lang="en-US" sz="2000" b="1" dirty="0">
                <a:latin typeface="Calibri" charset="0"/>
                <a:sym typeface="Arial" charset="0"/>
              </a:rPr>
              <a:t>	 </a:t>
            </a:r>
          </a:p>
          <a:p>
            <a:pPr marL="39688"/>
            <a:endParaRPr lang="en-US" sz="2000" b="1" dirty="0">
              <a:latin typeface="Calibri" charset="0"/>
              <a:sym typeface="Arial" charset="0"/>
            </a:endParaRPr>
          </a:p>
        </p:txBody>
      </p:sp>
      <p:sp>
        <p:nvSpPr>
          <p:cNvPr id="104457" name="Rectangle 9"/>
          <p:cNvSpPr>
            <a:spLocks/>
          </p:cNvSpPr>
          <p:nvPr/>
        </p:nvSpPr>
        <p:spPr bwMode="auto">
          <a:xfrm>
            <a:off x="7953376" y="2492375"/>
            <a:ext cx="2714625" cy="1079500"/>
          </a:xfrm>
          <a:prstGeom prst="rect">
            <a:avLst/>
          </a:prstGeom>
          <a:noFill/>
          <a:ln w="9525">
            <a:noFill/>
            <a:miter lim="800000"/>
            <a:headEnd/>
            <a:tailEnd/>
          </a:ln>
        </p:spPr>
        <p:txBody>
          <a:bodyPr lIns="0" tIns="0" rIns="40639" bIns="0">
            <a:prstTxWarp prst="textNoShape">
              <a:avLst/>
            </a:prstTxWarp>
          </a:bodyPr>
          <a:lstStyle/>
          <a:p>
            <a:pPr marL="39688"/>
            <a:r>
              <a:rPr lang="en-US" sz="2000" b="1" dirty="0">
                <a:latin typeface="Calibri" charset="0"/>
                <a:sym typeface="Arial" charset="0"/>
              </a:rPr>
              <a:t>Sphere of interest</a:t>
            </a:r>
          </a:p>
          <a:p>
            <a:pPr marL="39688"/>
            <a:r>
              <a:rPr lang="en-US" sz="2000" b="1" dirty="0">
                <a:latin typeface="Calibri" charset="0"/>
                <a:sym typeface="Arial" charset="0"/>
              </a:rPr>
              <a:t>= social, economical, environmental factors</a:t>
            </a:r>
          </a:p>
          <a:p>
            <a:pPr marL="39688"/>
            <a:r>
              <a:rPr lang="en-US" sz="2000" b="1" i="1" dirty="0">
                <a:solidFill>
                  <a:srgbClr val="003F75"/>
                </a:solidFill>
                <a:latin typeface="Calibri" charset="0"/>
                <a:sym typeface="Arial" charset="0"/>
              </a:rPr>
              <a:t>Indirect influence / Contribution</a:t>
            </a:r>
          </a:p>
          <a:p>
            <a:pPr marL="39688"/>
            <a:r>
              <a:rPr lang="en-US" sz="2000" b="1" i="1" dirty="0">
                <a:solidFill>
                  <a:srgbClr val="FF0000"/>
                </a:solidFill>
                <a:latin typeface="Calibri" charset="0"/>
                <a:sym typeface="Arial" charset="0"/>
              </a:rPr>
              <a:t>Stakeholders / beneficiaries</a:t>
            </a:r>
          </a:p>
          <a:p>
            <a:pPr marL="39688"/>
            <a:endParaRPr lang="en-US" sz="2000" b="1" i="1" dirty="0">
              <a:solidFill>
                <a:srgbClr val="FF0000"/>
              </a:solidFill>
              <a:latin typeface="Calibri" charset="0"/>
              <a:sym typeface="Arial" charset="0"/>
            </a:endParaRPr>
          </a:p>
        </p:txBody>
      </p:sp>
      <p:grpSp>
        <p:nvGrpSpPr>
          <p:cNvPr id="104458" name="Group 9"/>
          <p:cNvGrpSpPr>
            <a:grpSpLocks/>
          </p:cNvGrpSpPr>
          <p:nvPr/>
        </p:nvGrpSpPr>
        <p:grpSpPr bwMode="auto">
          <a:xfrm>
            <a:off x="1635406" y="5132984"/>
            <a:ext cx="3431895" cy="934363"/>
            <a:chOff x="372" y="3209"/>
            <a:chExt cx="2072" cy="622"/>
          </a:xfrm>
        </p:grpSpPr>
        <p:sp>
          <p:nvSpPr>
            <p:cNvPr id="412682" name="Text Box 10"/>
            <p:cNvSpPr txBox="1">
              <a:spLocks noChangeArrowheads="1"/>
            </p:cNvSpPr>
            <p:nvPr/>
          </p:nvSpPr>
          <p:spPr bwMode="auto">
            <a:xfrm>
              <a:off x="372" y="3209"/>
              <a:ext cx="776" cy="615"/>
            </a:xfrm>
            <a:prstGeom prst="rect">
              <a:avLst/>
            </a:prstGeom>
            <a:solidFill>
              <a:schemeClr val="accent4">
                <a:lumMod val="60000"/>
                <a:lumOff val="40000"/>
              </a:schemeClr>
            </a:solidFill>
            <a:ln w="9525">
              <a:solidFill>
                <a:srgbClr val="002060"/>
              </a:solidFill>
              <a:miter lim="800000"/>
              <a:headEnd/>
              <a:tailEnd/>
            </a:ln>
            <a:effectLst/>
          </p:spPr>
          <p:txBody>
            <a:bodyPr>
              <a:prstTxWarp prst="textNoShape">
                <a:avLst/>
              </a:prstTxWarp>
              <a:spAutoFit/>
            </a:bodyPr>
            <a:lstStyle/>
            <a:p>
              <a:pPr>
                <a:defRPr/>
              </a:pPr>
              <a:r>
                <a:rPr lang="en-GB" b="1" dirty="0"/>
                <a:t>Inputs</a:t>
              </a:r>
            </a:p>
            <a:p>
              <a:pPr>
                <a:defRPr/>
              </a:pPr>
              <a:endParaRPr lang="en-GB" b="1" dirty="0"/>
            </a:p>
            <a:p>
              <a:pPr>
                <a:defRPr/>
              </a:pPr>
              <a:endParaRPr lang="en-GB" b="1" dirty="0"/>
            </a:p>
          </p:txBody>
        </p:sp>
        <p:sp>
          <p:nvSpPr>
            <p:cNvPr id="412683" name="Text Box 11"/>
            <p:cNvSpPr txBox="1">
              <a:spLocks noChangeArrowheads="1"/>
            </p:cNvSpPr>
            <p:nvPr/>
          </p:nvSpPr>
          <p:spPr bwMode="auto">
            <a:xfrm>
              <a:off x="1041" y="3216"/>
              <a:ext cx="763" cy="615"/>
            </a:xfrm>
            <a:prstGeom prst="rect">
              <a:avLst/>
            </a:prstGeom>
            <a:solidFill>
              <a:schemeClr val="accent4">
                <a:lumMod val="60000"/>
                <a:lumOff val="40000"/>
              </a:schemeClr>
            </a:solidFill>
            <a:ln w="9525">
              <a:solidFill>
                <a:srgbClr val="002060"/>
              </a:solidFill>
              <a:miter lim="800000"/>
              <a:headEnd/>
              <a:tailEnd/>
            </a:ln>
            <a:effectLst/>
          </p:spPr>
          <p:txBody>
            <a:bodyPr>
              <a:prstTxWarp prst="textNoShape">
                <a:avLst/>
              </a:prstTxWarp>
              <a:spAutoFit/>
            </a:bodyPr>
            <a:lstStyle/>
            <a:p>
              <a:pPr>
                <a:defRPr/>
              </a:pPr>
              <a:r>
                <a:rPr lang="en-GB" b="1" dirty="0"/>
                <a:t>Activities/ strategies</a:t>
              </a:r>
            </a:p>
          </p:txBody>
        </p:sp>
        <p:sp>
          <p:nvSpPr>
            <p:cNvPr id="412684" name="Text Box 12"/>
            <p:cNvSpPr txBox="1">
              <a:spLocks noChangeArrowheads="1"/>
            </p:cNvSpPr>
            <p:nvPr/>
          </p:nvSpPr>
          <p:spPr bwMode="auto">
            <a:xfrm>
              <a:off x="1771" y="3216"/>
              <a:ext cx="673" cy="615"/>
            </a:xfrm>
            <a:prstGeom prst="rect">
              <a:avLst/>
            </a:prstGeom>
            <a:solidFill>
              <a:schemeClr val="accent4">
                <a:lumMod val="60000"/>
                <a:lumOff val="40000"/>
              </a:schemeClr>
            </a:solidFill>
            <a:ln w="9525">
              <a:solidFill>
                <a:srgbClr val="002060"/>
              </a:solidFill>
              <a:miter lim="800000"/>
              <a:headEnd/>
              <a:tailEnd/>
            </a:ln>
            <a:effectLst/>
          </p:spPr>
          <p:txBody>
            <a:bodyPr>
              <a:prstTxWarp prst="textNoShape">
                <a:avLst/>
              </a:prstTxWarp>
              <a:spAutoFit/>
            </a:bodyPr>
            <a:lstStyle/>
            <a:p>
              <a:pPr>
                <a:defRPr/>
              </a:pPr>
              <a:r>
                <a:rPr lang="en-GB" b="1"/>
                <a:t>Outputs</a:t>
              </a:r>
            </a:p>
            <a:p>
              <a:pPr>
                <a:defRPr/>
              </a:pPr>
              <a:endParaRPr lang="en-GB" b="1"/>
            </a:p>
            <a:p>
              <a:pPr>
                <a:defRPr/>
              </a:pPr>
              <a:endParaRPr lang="en-GB" b="1"/>
            </a:p>
          </p:txBody>
        </p:sp>
      </p:grpSp>
      <p:sp>
        <p:nvSpPr>
          <p:cNvPr id="412688" name="Text Box 16"/>
          <p:cNvSpPr txBox="1">
            <a:spLocks noChangeArrowheads="1"/>
          </p:cNvSpPr>
          <p:nvPr/>
        </p:nvSpPr>
        <p:spPr bwMode="auto">
          <a:xfrm>
            <a:off x="5814420" y="5250074"/>
            <a:ext cx="1345240" cy="369332"/>
          </a:xfrm>
          <a:prstGeom prst="rect">
            <a:avLst/>
          </a:prstGeom>
          <a:solidFill>
            <a:schemeClr val="accent4">
              <a:lumMod val="40000"/>
              <a:lumOff val="60000"/>
              <a:alpha val="80000"/>
            </a:schemeClr>
          </a:solidFill>
          <a:ln w="9525">
            <a:solidFill>
              <a:srgbClr val="002060"/>
            </a:solidFill>
            <a:miter lim="800000"/>
            <a:headEnd/>
            <a:tailEnd/>
          </a:ln>
          <a:effectLst/>
        </p:spPr>
        <p:txBody>
          <a:bodyPr wrap="none">
            <a:spAutoFit/>
          </a:bodyPr>
          <a:lstStyle/>
          <a:p>
            <a:pPr>
              <a:defRPr/>
            </a:pPr>
            <a:r>
              <a:rPr lang="en-GB" b="1" dirty="0"/>
              <a:t>Outcomes</a:t>
            </a:r>
          </a:p>
        </p:txBody>
      </p:sp>
      <p:sp>
        <p:nvSpPr>
          <p:cNvPr id="412691" name="Text Box 19"/>
          <p:cNvSpPr txBox="1">
            <a:spLocks noChangeArrowheads="1"/>
          </p:cNvSpPr>
          <p:nvPr/>
        </p:nvSpPr>
        <p:spPr bwMode="auto">
          <a:xfrm>
            <a:off x="8382001" y="5214939"/>
            <a:ext cx="1643063" cy="376237"/>
          </a:xfrm>
          <a:prstGeom prst="rect">
            <a:avLst/>
          </a:prstGeom>
          <a:solidFill>
            <a:schemeClr val="accent4">
              <a:lumMod val="20000"/>
              <a:lumOff val="80000"/>
              <a:alpha val="60000"/>
            </a:schemeClr>
          </a:solidFill>
          <a:ln w="9525">
            <a:solidFill>
              <a:srgbClr val="002060"/>
            </a:solidFill>
            <a:miter lim="800000"/>
            <a:headEnd/>
            <a:tailEnd/>
          </a:ln>
          <a:effectLst/>
        </p:spPr>
        <p:txBody>
          <a:bodyPr>
            <a:spAutoFit/>
          </a:bodyPr>
          <a:lstStyle/>
          <a:p>
            <a:pPr algn="ctr">
              <a:defRPr/>
            </a:pPr>
            <a:r>
              <a:rPr lang="en-GB" b="1" dirty="0"/>
              <a:t>Impacts</a:t>
            </a:r>
          </a:p>
        </p:txBody>
      </p:sp>
      <p:sp>
        <p:nvSpPr>
          <p:cNvPr id="104461" name="Text Box 21"/>
          <p:cNvSpPr txBox="1">
            <a:spLocks noChangeArrowheads="1"/>
          </p:cNvSpPr>
          <p:nvPr/>
        </p:nvSpPr>
        <p:spPr bwMode="auto">
          <a:xfrm>
            <a:off x="1652589" y="5896858"/>
            <a:ext cx="4855883" cy="369332"/>
          </a:xfrm>
          <a:prstGeom prst="rect">
            <a:avLst/>
          </a:prstGeom>
          <a:solidFill>
            <a:srgbClr val="FF0000"/>
          </a:solidFill>
          <a:ln w="9525">
            <a:solidFill>
              <a:schemeClr val="bg1"/>
            </a:solidFill>
            <a:miter lim="800000"/>
            <a:headEnd/>
            <a:tailEnd/>
          </a:ln>
        </p:spPr>
        <p:txBody>
          <a:bodyPr wrap="square">
            <a:prstTxWarp prst="textNoShape">
              <a:avLst/>
            </a:prstTxWarp>
            <a:spAutoFit/>
          </a:bodyPr>
          <a:lstStyle/>
          <a:p>
            <a:pPr algn="ctr"/>
            <a:r>
              <a:rPr lang="en-GB" b="1" dirty="0">
                <a:solidFill>
                  <a:schemeClr val="bg1"/>
                </a:solidFill>
                <a:latin typeface="Calibri" charset="0"/>
              </a:rPr>
              <a:t>Auto-monitoring, </a:t>
            </a:r>
            <a:r>
              <a:rPr lang="en-GB" b="1" dirty="0" err="1">
                <a:solidFill>
                  <a:schemeClr val="bg1"/>
                </a:solidFill>
                <a:latin typeface="Calibri" charset="0"/>
              </a:rPr>
              <a:t>MtR</a:t>
            </a:r>
            <a:endParaRPr lang="en-GB" b="1" dirty="0">
              <a:solidFill>
                <a:schemeClr val="bg1"/>
              </a:solidFill>
              <a:latin typeface="Calibri" charset="0"/>
            </a:endParaRPr>
          </a:p>
        </p:txBody>
      </p:sp>
      <p:sp>
        <p:nvSpPr>
          <p:cNvPr id="104462" name="Text Box 23"/>
          <p:cNvSpPr txBox="1">
            <a:spLocks noChangeArrowheads="1"/>
          </p:cNvSpPr>
          <p:nvPr/>
        </p:nvSpPr>
        <p:spPr bwMode="auto">
          <a:xfrm>
            <a:off x="3952598" y="6316773"/>
            <a:ext cx="2570161" cy="369332"/>
          </a:xfrm>
          <a:prstGeom prst="rect">
            <a:avLst/>
          </a:prstGeom>
          <a:solidFill>
            <a:srgbClr val="FF0000"/>
          </a:solidFill>
          <a:ln w="9525">
            <a:solidFill>
              <a:schemeClr val="bg1"/>
            </a:solidFill>
            <a:miter lim="800000"/>
            <a:headEnd/>
            <a:tailEnd/>
          </a:ln>
        </p:spPr>
        <p:txBody>
          <a:bodyPr wrap="square">
            <a:prstTxWarp prst="textNoShape">
              <a:avLst/>
            </a:prstTxWarp>
            <a:spAutoFit/>
          </a:bodyPr>
          <a:lstStyle/>
          <a:p>
            <a:pPr algn="ctr"/>
            <a:r>
              <a:rPr lang="en-GB" b="1" dirty="0" err="1">
                <a:solidFill>
                  <a:schemeClr val="bg1"/>
                </a:solidFill>
                <a:latin typeface="Calibri" charset="0"/>
              </a:rPr>
              <a:t>Ootcome</a:t>
            </a:r>
            <a:r>
              <a:rPr lang="en-GB" b="1" dirty="0">
                <a:solidFill>
                  <a:schemeClr val="bg1"/>
                </a:solidFill>
                <a:latin typeface="Calibri" charset="0"/>
              </a:rPr>
              <a:t> Mapping</a:t>
            </a:r>
          </a:p>
        </p:txBody>
      </p:sp>
      <p:sp>
        <p:nvSpPr>
          <p:cNvPr id="104463" name="Text Box 23"/>
          <p:cNvSpPr txBox="1">
            <a:spLocks noChangeArrowheads="1"/>
          </p:cNvSpPr>
          <p:nvPr/>
        </p:nvSpPr>
        <p:spPr bwMode="auto">
          <a:xfrm>
            <a:off x="6602274" y="5927593"/>
            <a:ext cx="3851415" cy="369332"/>
          </a:xfrm>
          <a:prstGeom prst="rect">
            <a:avLst/>
          </a:prstGeom>
          <a:solidFill>
            <a:srgbClr val="FF0000"/>
          </a:solidFill>
          <a:ln w="9525">
            <a:solidFill>
              <a:schemeClr val="bg1"/>
            </a:solidFill>
            <a:miter lim="800000"/>
            <a:headEnd/>
            <a:tailEnd/>
          </a:ln>
        </p:spPr>
        <p:txBody>
          <a:bodyPr wrap="square">
            <a:prstTxWarp prst="textNoShape">
              <a:avLst/>
            </a:prstTxWarp>
            <a:spAutoFit/>
          </a:bodyPr>
          <a:lstStyle/>
          <a:p>
            <a:pPr algn="ctr"/>
            <a:r>
              <a:rPr lang="en-GB" b="1" dirty="0">
                <a:solidFill>
                  <a:schemeClr val="bg1"/>
                </a:solidFill>
                <a:latin typeface="Calibri" charset="0"/>
              </a:rPr>
              <a:t>impact evaluations</a:t>
            </a:r>
          </a:p>
        </p:txBody>
      </p:sp>
      <p:cxnSp>
        <p:nvCxnSpPr>
          <p:cNvPr id="32" name="Straight Connector 31"/>
          <p:cNvCxnSpPr/>
          <p:nvPr/>
        </p:nvCxnSpPr>
        <p:spPr>
          <a:xfrm rot="16200000" flipH="1">
            <a:off x="2131219" y="3821906"/>
            <a:ext cx="5715000" cy="71438"/>
          </a:xfrm>
          <a:prstGeom prst="line">
            <a:avLst/>
          </a:prstGeom>
          <a:ln w="1905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4953001" y="3786189"/>
            <a:ext cx="5643563" cy="71437"/>
          </a:xfrm>
          <a:prstGeom prst="line">
            <a:avLst/>
          </a:prstGeom>
          <a:ln w="1905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1" name="Text Box 23">
            <a:extLst>
              <a:ext uri="{FF2B5EF4-FFF2-40B4-BE49-F238E27FC236}">
                <a16:creationId xmlns:a16="http://schemas.microsoft.com/office/drawing/2014/main" id="{354F86A1-3E96-2F49-8520-2D1311FAC1A8}"/>
              </a:ext>
            </a:extLst>
          </p:cNvPr>
          <p:cNvSpPr txBox="1">
            <a:spLocks noChangeArrowheads="1"/>
          </p:cNvSpPr>
          <p:nvPr/>
        </p:nvSpPr>
        <p:spPr bwMode="auto">
          <a:xfrm>
            <a:off x="6602274" y="6348149"/>
            <a:ext cx="3851415" cy="646331"/>
          </a:xfrm>
          <a:prstGeom prst="rect">
            <a:avLst/>
          </a:prstGeom>
          <a:solidFill>
            <a:srgbClr val="FF0000"/>
          </a:solidFill>
          <a:ln w="9525">
            <a:solidFill>
              <a:schemeClr val="bg1"/>
            </a:solidFill>
            <a:miter lim="800000"/>
            <a:headEnd/>
            <a:tailEnd/>
          </a:ln>
        </p:spPr>
        <p:txBody>
          <a:bodyPr wrap="square">
            <a:prstTxWarp prst="textNoShape">
              <a:avLst/>
            </a:prstTxWarp>
            <a:spAutoFit/>
          </a:bodyPr>
          <a:lstStyle/>
          <a:p>
            <a:pPr algn="ctr"/>
            <a:r>
              <a:rPr lang="en-GB" b="1" dirty="0" err="1">
                <a:solidFill>
                  <a:schemeClr val="bg1"/>
                </a:solidFill>
                <a:latin typeface="Calibri" charset="0"/>
              </a:rPr>
              <a:t>Ooutcome</a:t>
            </a:r>
            <a:r>
              <a:rPr lang="en-GB" b="1" dirty="0">
                <a:solidFill>
                  <a:schemeClr val="bg1"/>
                </a:solidFill>
                <a:latin typeface="Calibri" charset="0"/>
              </a:rPr>
              <a:t> Harvesting + stories/sensemaking</a:t>
            </a:r>
          </a:p>
        </p:txBody>
      </p:sp>
    </p:spTree>
    <p:extLst>
      <p:ext uri="{BB962C8B-B14F-4D97-AF65-F5344CB8AC3E}">
        <p14:creationId xmlns:p14="http://schemas.microsoft.com/office/powerpoint/2010/main" val="2874231185"/>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2">
            <a:extLst>
              <a:ext uri="{FF2B5EF4-FFF2-40B4-BE49-F238E27FC236}">
                <a16:creationId xmlns:a16="http://schemas.microsoft.com/office/drawing/2014/main" id="{7725028B-9449-FB47-8D57-C4AAD9D5135A}"/>
              </a:ext>
            </a:extLst>
          </p:cNvPr>
          <p:cNvSpPr>
            <a:spLocks noGrp="1"/>
          </p:cNvSpPr>
          <p:nvPr>
            <p:ph type="title"/>
          </p:nvPr>
        </p:nvSpPr>
        <p:spPr/>
        <p:txBody>
          <a:bodyPr>
            <a:normAutofit/>
          </a:bodyPr>
          <a:lstStyle/>
          <a:p>
            <a:pPr eaLnBrk="1" hangingPunct="1"/>
            <a:r>
              <a:rPr lang="en-GB" altLang="sv-SE" b="1" dirty="0">
                <a:solidFill>
                  <a:schemeClr val="bg2">
                    <a:lumMod val="50000"/>
                  </a:schemeClr>
                </a:solidFill>
                <a:latin typeface="+mn-lt"/>
                <a:ea typeface="ＭＳ Ｐゴシック" panose="020B0600070205080204" pitchFamily="34" charset="-128"/>
              </a:rPr>
              <a:t>Indicators: quantitative/qualitative</a:t>
            </a:r>
          </a:p>
        </p:txBody>
      </p:sp>
      <p:sp>
        <p:nvSpPr>
          <p:cNvPr id="117762" name="Rectangle 3">
            <a:extLst>
              <a:ext uri="{FF2B5EF4-FFF2-40B4-BE49-F238E27FC236}">
                <a16:creationId xmlns:a16="http://schemas.microsoft.com/office/drawing/2014/main" id="{A412B83E-1FE1-C44C-B5B4-9A45F5408CBE}"/>
              </a:ext>
            </a:extLst>
          </p:cNvPr>
          <p:cNvSpPr>
            <a:spLocks noGrp="1"/>
          </p:cNvSpPr>
          <p:nvPr>
            <p:ph idx="1"/>
          </p:nvPr>
        </p:nvSpPr>
        <p:spPr/>
        <p:txBody>
          <a:bodyPr/>
          <a:lstStyle/>
          <a:p>
            <a:pPr eaLnBrk="1" hangingPunct="1">
              <a:lnSpc>
                <a:spcPct val="80000"/>
              </a:lnSpc>
            </a:pPr>
            <a:r>
              <a:rPr lang="en-GB" altLang="sv-SE" sz="2400" dirty="0">
                <a:ea typeface="ＭＳ Ｐゴシック" panose="020B0600070205080204" pitchFamily="34" charset="-128"/>
              </a:rPr>
              <a:t>XX number of journalists trained twice a week in HR reporting (gender, age, ethnicity, geography etc) </a:t>
            </a:r>
          </a:p>
          <a:p>
            <a:pPr eaLnBrk="1" hangingPunct="1">
              <a:lnSpc>
                <a:spcPct val="80000"/>
              </a:lnSpc>
            </a:pPr>
            <a:endParaRPr lang="en-GB" altLang="sv-SE" sz="2400" dirty="0">
              <a:ea typeface="ＭＳ Ｐゴシック" panose="020B0600070205080204" pitchFamily="34" charset="-128"/>
            </a:endParaRPr>
          </a:p>
          <a:p>
            <a:pPr eaLnBrk="1" hangingPunct="1">
              <a:lnSpc>
                <a:spcPct val="80000"/>
              </a:lnSpc>
            </a:pPr>
            <a:r>
              <a:rPr lang="en-GB" altLang="sv-SE" sz="2400" dirty="0">
                <a:ea typeface="ＭＳ Ｐゴシック" panose="020B0600070205080204" pitchFamily="34" charset="-128"/>
              </a:rPr>
              <a:t>XX number of women actively participating in local political entities and the level of participation (has to be defined)</a:t>
            </a:r>
          </a:p>
          <a:p>
            <a:pPr eaLnBrk="1" hangingPunct="1">
              <a:lnSpc>
                <a:spcPct val="80000"/>
              </a:lnSpc>
            </a:pPr>
            <a:endParaRPr lang="en-GB" altLang="sv-SE" sz="2400" dirty="0">
              <a:ea typeface="ＭＳ Ｐゴシック" panose="020B0600070205080204" pitchFamily="34" charset="-128"/>
            </a:endParaRPr>
          </a:p>
          <a:p>
            <a:pPr eaLnBrk="1" hangingPunct="1">
              <a:lnSpc>
                <a:spcPct val="80000"/>
              </a:lnSpc>
            </a:pPr>
            <a:r>
              <a:rPr lang="en-GB" altLang="sv-SE" sz="2400" dirty="0">
                <a:ea typeface="ＭＳ Ｐゴシック" panose="020B0600070205080204" pitchFamily="34" charset="-128"/>
              </a:rPr>
              <a:t>% young people (gender, age, ethnicity, geography etc) getting work in region XX 1 year after completed project. </a:t>
            </a:r>
          </a:p>
          <a:p>
            <a:pPr eaLnBrk="1" hangingPunct="1">
              <a:lnSpc>
                <a:spcPct val="80000"/>
              </a:lnSpc>
            </a:pPr>
            <a:endParaRPr lang="en-GB" altLang="sv-SE" dirty="0">
              <a:ea typeface="ＭＳ Ｐゴシック" panose="020B0600070205080204" pitchFamily="34" charset="-128"/>
            </a:endParaRPr>
          </a:p>
        </p:txBody>
      </p:sp>
    </p:spTree>
    <p:extLst>
      <p:ext uri="{BB962C8B-B14F-4D97-AF65-F5344CB8AC3E}">
        <p14:creationId xmlns:p14="http://schemas.microsoft.com/office/powerpoint/2010/main" val="22129375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7AABC8D6-D17A-D64B-867F-AEC1B743F898}"/>
              </a:ext>
            </a:extLst>
          </p:cNvPr>
          <p:cNvSpPr/>
          <p:nvPr/>
        </p:nvSpPr>
        <p:spPr>
          <a:xfrm>
            <a:off x="3048000" y="2139183"/>
            <a:ext cx="6096000" cy="1938992"/>
          </a:xfrm>
          <a:prstGeom prst="rect">
            <a:avLst/>
          </a:prstGeom>
        </p:spPr>
        <p:txBody>
          <a:bodyPr>
            <a:spAutoFit/>
          </a:bodyPr>
          <a:lstStyle/>
          <a:p>
            <a:pPr algn="ctr"/>
            <a:r>
              <a:rPr lang="es-ES_tradnl" sz="4000" b="1" dirty="0" err="1">
                <a:solidFill>
                  <a:schemeClr val="bg2">
                    <a:lumMod val="50000"/>
                  </a:schemeClr>
                </a:solidFill>
              </a:rPr>
              <a:t>Some</a:t>
            </a:r>
            <a:r>
              <a:rPr lang="es-ES_tradnl" sz="4000" b="1" dirty="0">
                <a:solidFill>
                  <a:schemeClr val="bg2">
                    <a:lumMod val="50000"/>
                  </a:schemeClr>
                </a:solidFill>
              </a:rPr>
              <a:t> </a:t>
            </a:r>
            <a:r>
              <a:rPr lang="es-ES_tradnl" sz="4000" b="1" dirty="0" err="1">
                <a:solidFill>
                  <a:schemeClr val="bg2">
                    <a:lumMod val="50000"/>
                  </a:schemeClr>
                </a:solidFill>
              </a:rPr>
              <a:t>method</a:t>
            </a:r>
            <a:r>
              <a:rPr lang="es-ES_tradnl" sz="4000" b="1" dirty="0">
                <a:solidFill>
                  <a:schemeClr val="bg2">
                    <a:lumMod val="50000"/>
                  </a:schemeClr>
                </a:solidFill>
              </a:rPr>
              <a:t> </a:t>
            </a:r>
            <a:r>
              <a:rPr lang="es-ES_tradnl" sz="4000" b="1" dirty="0" err="1">
                <a:solidFill>
                  <a:schemeClr val="bg2">
                    <a:lumMod val="50000"/>
                  </a:schemeClr>
                </a:solidFill>
              </a:rPr>
              <a:t>used</a:t>
            </a:r>
            <a:r>
              <a:rPr lang="es-ES_tradnl" sz="4000" b="1" dirty="0">
                <a:solidFill>
                  <a:schemeClr val="bg2">
                    <a:lumMod val="50000"/>
                  </a:schemeClr>
                </a:solidFill>
              </a:rPr>
              <a:t> in </a:t>
            </a:r>
            <a:r>
              <a:rPr lang="es-ES_tradnl" sz="4000" b="1" dirty="0" err="1">
                <a:solidFill>
                  <a:schemeClr val="bg2">
                    <a:lumMod val="50000"/>
                  </a:schemeClr>
                </a:solidFill>
              </a:rPr>
              <a:t>planning</a:t>
            </a:r>
            <a:r>
              <a:rPr lang="es-ES_tradnl" sz="4000" b="1" dirty="0">
                <a:solidFill>
                  <a:schemeClr val="bg2">
                    <a:lumMod val="50000"/>
                  </a:schemeClr>
                </a:solidFill>
              </a:rPr>
              <a:t>, </a:t>
            </a:r>
            <a:r>
              <a:rPr lang="es-ES_tradnl" sz="4000" b="1" dirty="0" err="1">
                <a:solidFill>
                  <a:schemeClr val="bg2">
                    <a:lumMod val="50000"/>
                  </a:schemeClr>
                </a:solidFill>
              </a:rPr>
              <a:t>monitoring</a:t>
            </a:r>
            <a:r>
              <a:rPr lang="es-ES_tradnl" sz="4000" b="1" dirty="0">
                <a:solidFill>
                  <a:schemeClr val="bg2">
                    <a:lumMod val="50000"/>
                  </a:schemeClr>
                </a:solidFill>
              </a:rPr>
              <a:t> and </a:t>
            </a:r>
            <a:r>
              <a:rPr lang="es-ES_tradnl" sz="4000" b="1" dirty="0" err="1">
                <a:solidFill>
                  <a:schemeClr val="bg2">
                    <a:lumMod val="50000"/>
                  </a:schemeClr>
                </a:solidFill>
              </a:rPr>
              <a:t>evaluation</a:t>
            </a:r>
            <a:endParaRPr lang="es-ES_tradnl" sz="4000" b="1" dirty="0">
              <a:solidFill>
                <a:schemeClr val="bg2">
                  <a:lumMod val="50000"/>
                </a:schemeClr>
              </a:solidFill>
            </a:endParaRPr>
          </a:p>
        </p:txBody>
      </p:sp>
    </p:spTree>
    <p:extLst>
      <p:ext uri="{BB962C8B-B14F-4D97-AF65-F5344CB8AC3E}">
        <p14:creationId xmlns:p14="http://schemas.microsoft.com/office/powerpoint/2010/main" val="29145139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F2FAE-D2A3-0548-AE01-14E3D3AC26F2}"/>
              </a:ext>
            </a:extLst>
          </p:cNvPr>
          <p:cNvSpPr>
            <a:spLocks noGrp="1"/>
          </p:cNvSpPr>
          <p:nvPr>
            <p:ph type="title"/>
          </p:nvPr>
        </p:nvSpPr>
        <p:spPr>
          <a:xfrm>
            <a:off x="1981200" y="274638"/>
            <a:ext cx="8229600" cy="792162"/>
          </a:xfrm>
        </p:spPr>
        <p:txBody>
          <a:bodyPr/>
          <a:lstStyle/>
          <a:p>
            <a:pPr algn="ctr"/>
            <a:r>
              <a:rPr lang="sv-SE" b="1" dirty="0" err="1">
                <a:solidFill>
                  <a:schemeClr val="bg2">
                    <a:lumMod val="50000"/>
                  </a:schemeClr>
                </a:solidFill>
              </a:rPr>
              <a:t>Theory</a:t>
            </a:r>
            <a:r>
              <a:rPr lang="sv-SE" b="1" dirty="0">
                <a:solidFill>
                  <a:schemeClr val="bg2">
                    <a:lumMod val="50000"/>
                  </a:schemeClr>
                </a:solidFill>
              </a:rPr>
              <a:t> </a:t>
            </a:r>
            <a:r>
              <a:rPr lang="sv-SE" b="1" dirty="0" err="1">
                <a:solidFill>
                  <a:schemeClr val="bg2">
                    <a:lumMod val="50000"/>
                  </a:schemeClr>
                </a:solidFill>
              </a:rPr>
              <a:t>of</a:t>
            </a:r>
            <a:r>
              <a:rPr lang="sv-SE" b="1" dirty="0">
                <a:solidFill>
                  <a:schemeClr val="bg2">
                    <a:lumMod val="50000"/>
                  </a:schemeClr>
                </a:solidFill>
              </a:rPr>
              <a:t> Change</a:t>
            </a:r>
          </a:p>
        </p:txBody>
      </p:sp>
      <p:sp>
        <p:nvSpPr>
          <p:cNvPr id="3" name="Content Placeholder 2">
            <a:extLst>
              <a:ext uri="{FF2B5EF4-FFF2-40B4-BE49-F238E27FC236}">
                <a16:creationId xmlns:a16="http://schemas.microsoft.com/office/drawing/2014/main" id="{006C5A95-EEFC-A540-89DB-4F95F1FC979C}"/>
              </a:ext>
            </a:extLst>
          </p:cNvPr>
          <p:cNvSpPr>
            <a:spLocks noGrp="1"/>
          </p:cNvSpPr>
          <p:nvPr>
            <p:ph idx="1"/>
          </p:nvPr>
        </p:nvSpPr>
        <p:spPr>
          <a:xfrm>
            <a:off x="914400" y="1798820"/>
            <a:ext cx="9296400" cy="4373380"/>
          </a:xfrm>
        </p:spPr>
        <p:txBody>
          <a:bodyPr>
            <a:normAutofit/>
          </a:bodyPr>
          <a:lstStyle/>
          <a:p>
            <a:r>
              <a:rPr lang="sv-SE" sz="2400" dirty="0" err="1"/>
              <a:t>Seek</a:t>
            </a:r>
            <a:r>
              <a:rPr lang="sv-SE" sz="2400" dirty="0"/>
              <a:t> to </a:t>
            </a:r>
            <a:r>
              <a:rPr lang="sv-SE" sz="2400" dirty="0" err="1"/>
              <a:t>explain</a:t>
            </a:r>
            <a:r>
              <a:rPr lang="sv-SE" sz="2400" dirty="0"/>
              <a:t> </a:t>
            </a:r>
            <a:r>
              <a:rPr lang="sv-SE" sz="2400" dirty="0" err="1"/>
              <a:t>what</a:t>
            </a:r>
            <a:r>
              <a:rPr lang="sv-SE" sz="2400" dirty="0"/>
              <a:t> </a:t>
            </a:r>
            <a:r>
              <a:rPr lang="sv-SE" sz="2400" dirty="0" err="1"/>
              <a:t>we</a:t>
            </a:r>
            <a:r>
              <a:rPr lang="sv-SE" sz="2400" dirty="0"/>
              <a:t> </a:t>
            </a:r>
            <a:r>
              <a:rPr lang="sv-SE" sz="2400" dirty="0" err="1"/>
              <a:t>expect</a:t>
            </a:r>
            <a:r>
              <a:rPr lang="sv-SE" sz="2400" dirty="0"/>
              <a:t> to </a:t>
            </a:r>
            <a:r>
              <a:rPr lang="sv-SE" sz="2400" dirty="0" err="1"/>
              <a:t>happen</a:t>
            </a:r>
            <a:r>
              <a:rPr lang="sv-SE" sz="2400" dirty="0"/>
              <a:t> in </a:t>
            </a:r>
            <a:r>
              <a:rPr lang="sv-SE" sz="2400" dirty="0" err="1"/>
              <a:t>our</a:t>
            </a:r>
            <a:r>
              <a:rPr lang="sv-SE" sz="2400" dirty="0"/>
              <a:t> </a:t>
            </a:r>
            <a:r>
              <a:rPr lang="sv-SE" sz="2400" dirty="0" err="1"/>
              <a:t>work</a:t>
            </a:r>
            <a:endParaRPr lang="sv-SE" sz="2400" dirty="0"/>
          </a:p>
          <a:p>
            <a:r>
              <a:rPr lang="sv-SE" sz="2400" dirty="0" err="1"/>
              <a:t>Seek</a:t>
            </a:r>
            <a:r>
              <a:rPr lang="sv-SE" sz="2400" dirty="0"/>
              <a:t> to </a:t>
            </a:r>
            <a:r>
              <a:rPr lang="sv-SE" sz="2400" dirty="0" err="1"/>
              <a:t>explain</a:t>
            </a:r>
            <a:r>
              <a:rPr lang="sv-SE" sz="2400" dirty="0"/>
              <a:t> and make </a:t>
            </a:r>
            <a:r>
              <a:rPr lang="sv-SE" sz="2400" dirty="0" err="1"/>
              <a:t>visible</a:t>
            </a:r>
            <a:r>
              <a:rPr lang="sv-SE" sz="2400" dirty="0"/>
              <a:t> the </a:t>
            </a:r>
            <a:r>
              <a:rPr lang="sv-SE" sz="2400" dirty="0" err="1"/>
              <a:t>assumptions</a:t>
            </a:r>
            <a:r>
              <a:rPr lang="sv-SE" sz="2400" dirty="0"/>
              <a:t> </a:t>
            </a:r>
            <a:r>
              <a:rPr lang="sv-SE" sz="2400" dirty="0" err="1"/>
              <a:t>we</a:t>
            </a:r>
            <a:r>
              <a:rPr lang="sv-SE" sz="2400" dirty="0"/>
              <a:t> make on </a:t>
            </a:r>
            <a:r>
              <a:rPr lang="sv-SE" sz="2400" dirty="0" err="1"/>
              <a:t>how</a:t>
            </a:r>
            <a:r>
              <a:rPr lang="sv-SE" sz="2400" dirty="0"/>
              <a:t> the </a:t>
            </a:r>
            <a:r>
              <a:rPr lang="sv-SE" sz="2400" dirty="0" err="1"/>
              <a:t>goals</a:t>
            </a:r>
            <a:r>
              <a:rPr lang="sv-SE" sz="2400" dirty="0"/>
              <a:t>/</a:t>
            </a:r>
            <a:r>
              <a:rPr lang="sv-SE" sz="2400" dirty="0" err="1"/>
              <a:t>results</a:t>
            </a:r>
            <a:r>
              <a:rPr lang="sv-SE" sz="2400" dirty="0"/>
              <a:t> </a:t>
            </a:r>
            <a:r>
              <a:rPr lang="sv-SE" sz="2400" dirty="0" err="1"/>
              <a:t>are</a:t>
            </a:r>
            <a:r>
              <a:rPr lang="sv-SE" sz="2400" dirty="0"/>
              <a:t> </a:t>
            </a:r>
            <a:r>
              <a:rPr lang="sv-SE" sz="2400" dirty="0" err="1"/>
              <a:t>linked</a:t>
            </a:r>
            <a:endParaRPr lang="sv-SE" sz="2400" dirty="0"/>
          </a:p>
          <a:p>
            <a:r>
              <a:rPr lang="sv-SE" sz="2400" dirty="0" err="1"/>
              <a:t>Seek</a:t>
            </a:r>
            <a:r>
              <a:rPr lang="sv-SE" sz="2400" dirty="0"/>
              <a:t> to </a:t>
            </a:r>
            <a:r>
              <a:rPr lang="sv-SE" sz="2400" dirty="0" err="1"/>
              <a:t>explain</a:t>
            </a:r>
            <a:r>
              <a:rPr lang="sv-SE" sz="2400" dirty="0"/>
              <a:t> the ’</a:t>
            </a:r>
            <a:r>
              <a:rPr lang="sv-SE" sz="2400" dirty="0" err="1"/>
              <a:t>missing</a:t>
            </a:r>
            <a:r>
              <a:rPr lang="sv-SE" sz="2400" dirty="0"/>
              <a:t> </a:t>
            </a:r>
            <a:r>
              <a:rPr lang="sv-SE" sz="2400" dirty="0" err="1"/>
              <a:t>middle</a:t>
            </a:r>
            <a:r>
              <a:rPr lang="sv-SE" sz="2400" dirty="0"/>
              <a:t>’  (OM </a:t>
            </a:r>
            <a:r>
              <a:rPr lang="sv-SE" sz="2400" dirty="0" err="1"/>
              <a:t>also</a:t>
            </a:r>
            <a:r>
              <a:rPr lang="sv-SE" sz="2400" dirty="0"/>
              <a:t> has </a:t>
            </a:r>
            <a:r>
              <a:rPr lang="sv-SE" sz="2400" dirty="0" err="1"/>
              <a:t>this</a:t>
            </a:r>
            <a:r>
              <a:rPr lang="sv-SE" sz="2400" dirty="0"/>
              <a:t> focus)</a:t>
            </a:r>
          </a:p>
          <a:p>
            <a:r>
              <a:rPr lang="sv-SE" sz="2400" dirty="0"/>
              <a:t>Works from ’</a:t>
            </a:r>
            <a:r>
              <a:rPr lang="sv-SE" sz="2400" dirty="0" err="1"/>
              <a:t>desired</a:t>
            </a:r>
            <a:r>
              <a:rPr lang="sv-SE" sz="2400" dirty="0"/>
              <a:t> </a:t>
            </a:r>
            <a:r>
              <a:rPr lang="sv-SE" sz="2400" dirty="0" err="1"/>
              <a:t>goal</a:t>
            </a:r>
            <a:r>
              <a:rPr lang="sv-SE" sz="2400" dirty="0"/>
              <a:t>’ </a:t>
            </a:r>
            <a:r>
              <a:rPr lang="sv-SE" sz="2400" dirty="0" err="1"/>
              <a:t>backwards</a:t>
            </a:r>
            <a:r>
              <a:rPr lang="sv-SE" sz="2400" dirty="0"/>
              <a:t> – ask: </a:t>
            </a:r>
            <a:r>
              <a:rPr lang="sv-SE" sz="2400" dirty="0" err="1"/>
              <a:t>what</a:t>
            </a:r>
            <a:r>
              <a:rPr lang="sv-SE" sz="2400" dirty="0"/>
              <a:t> </a:t>
            </a:r>
            <a:r>
              <a:rPr lang="sv-SE" sz="2400" dirty="0" err="1"/>
              <a:t>conditions</a:t>
            </a:r>
            <a:r>
              <a:rPr lang="sv-SE" sz="2400" dirty="0"/>
              <a:t> must be in </a:t>
            </a:r>
            <a:r>
              <a:rPr lang="sv-SE" sz="2400" dirty="0" err="1"/>
              <a:t>place</a:t>
            </a:r>
            <a:r>
              <a:rPr lang="sv-SE" sz="2400" dirty="0"/>
              <a:t> (</a:t>
            </a:r>
            <a:r>
              <a:rPr lang="sv-SE" sz="2400" dirty="0" err="1"/>
              <a:t>causal</a:t>
            </a:r>
            <a:r>
              <a:rPr lang="sv-SE" sz="2400" dirty="0"/>
              <a:t> </a:t>
            </a:r>
            <a:r>
              <a:rPr lang="sv-SE" sz="2400" dirty="0" err="1"/>
              <a:t>thinking</a:t>
            </a:r>
            <a:r>
              <a:rPr lang="sv-SE" sz="2400" dirty="0"/>
              <a:t> as LFA)</a:t>
            </a:r>
          </a:p>
          <a:p>
            <a:r>
              <a:rPr lang="sv-SE" sz="2400" dirty="0" err="1"/>
              <a:t>Participatory</a:t>
            </a:r>
            <a:r>
              <a:rPr lang="sv-SE" sz="2400" dirty="0"/>
              <a:t> process (as LFA and OM)</a:t>
            </a:r>
          </a:p>
          <a:p>
            <a:r>
              <a:rPr lang="sv-SE" sz="2400" dirty="0" err="1"/>
              <a:t>Good</a:t>
            </a:r>
            <a:r>
              <a:rPr lang="sv-SE" sz="2400" dirty="0"/>
              <a:t> step for </a:t>
            </a:r>
            <a:r>
              <a:rPr lang="sv-SE" sz="2400" dirty="0" err="1"/>
              <a:t>developing</a:t>
            </a:r>
            <a:r>
              <a:rPr lang="sv-SE" sz="2400" dirty="0"/>
              <a:t> a </a:t>
            </a:r>
            <a:r>
              <a:rPr lang="sv-SE" sz="2400" dirty="0" err="1"/>
              <a:t>logframe</a:t>
            </a:r>
            <a:r>
              <a:rPr lang="sv-SE" sz="2400" dirty="0"/>
              <a:t> </a:t>
            </a:r>
            <a:r>
              <a:rPr lang="sv-SE" sz="2400" dirty="0" err="1"/>
              <a:t>á</a:t>
            </a:r>
            <a:r>
              <a:rPr lang="sv-SE" sz="2400" dirty="0"/>
              <a:t> la LFA</a:t>
            </a:r>
          </a:p>
        </p:txBody>
      </p:sp>
      <p:sp>
        <p:nvSpPr>
          <p:cNvPr id="4" name="Footer Placeholder 3">
            <a:extLst>
              <a:ext uri="{FF2B5EF4-FFF2-40B4-BE49-F238E27FC236}">
                <a16:creationId xmlns:a16="http://schemas.microsoft.com/office/drawing/2014/main" id="{4E9E64DF-970D-8840-B1D6-E63BF6589A16}"/>
              </a:ext>
            </a:extLst>
          </p:cNvPr>
          <p:cNvSpPr>
            <a:spLocks noGrp="1"/>
          </p:cNvSpPr>
          <p:nvPr>
            <p:ph type="ftr" sz="quarter" idx="11"/>
          </p:nvPr>
        </p:nvSpPr>
        <p:spPr/>
        <p:txBody>
          <a:bodyPr/>
          <a:lstStyle/>
          <a:p>
            <a:pPr>
              <a:defRPr/>
            </a:pPr>
            <a:endParaRPr lang="sv-SE"/>
          </a:p>
        </p:txBody>
      </p:sp>
    </p:spTree>
    <p:extLst>
      <p:ext uri="{BB962C8B-B14F-4D97-AF65-F5344CB8AC3E}">
        <p14:creationId xmlns:p14="http://schemas.microsoft.com/office/powerpoint/2010/main" val="23441963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63C5B-27C3-3240-ACBC-E8492A38825A}"/>
              </a:ext>
            </a:extLst>
          </p:cNvPr>
          <p:cNvSpPr>
            <a:spLocks noGrp="1"/>
          </p:cNvSpPr>
          <p:nvPr>
            <p:ph type="title"/>
          </p:nvPr>
        </p:nvSpPr>
        <p:spPr/>
        <p:txBody>
          <a:bodyPr/>
          <a:lstStyle/>
          <a:p>
            <a:pPr algn="ctr"/>
            <a:r>
              <a:rPr lang="sv-SE" b="1" dirty="0">
                <a:solidFill>
                  <a:schemeClr val="bg2">
                    <a:lumMod val="50000"/>
                  </a:schemeClr>
                </a:solidFill>
              </a:rPr>
              <a:t>LFA</a:t>
            </a:r>
          </a:p>
        </p:txBody>
      </p:sp>
      <p:sp>
        <p:nvSpPr>
          <p:cNvPr id="3" name="Content Placeholder 2">
            <a:extLst>
              <a:ext uri="{FF2B5EF4-FFF2-40B4-BE49-F238E27FC236}">
                <a16:creationId xmlns:a16="http://schemas.microsoft.com/office/drawing/2014/main" id="{5F55975C-3166-6347-9650-F584882B29DF}"/>
              </a:ext>
            </a:extLst>
          </p:cNvPr>
          <p:cNvSpPr>
            <a:spLocks noGrp="1"/>
          </p:cNvSpPr>
          <p:nvPr>
            <p:ph idx="1"/>
          </p:nvPr>
        </p:nvSpPr>
        <p:spPr/>
        <p:txBody>
          <a:bodyPr>
            <a:normAutofit lnSpcReduction="10000"/>
          </a:bodyPr>
          <a:lstStyle/>
          <a:p>
            <a:r>
              <a:rPr lang="sv-SE" sz="2400" dirty="0" err="1"/>
              <a:t>Stakeholder</a:t>
            </a:r>
            <a:r>
              <a:rPr lang="sv-SE" sz="2400" dirty="0"/>
              <a:t> </a:t>
            </a:r>
            <a:r>
              <a:rPr lang="sv-SE" sz="2400" dirty="0" err="1"/>
              <a:t>analysis</a:t>
            </a:r>
            <a:endParaRPr lang="sv-SE" sz="2400" dirty="0"/>
          </a:p>
          <a:p>
            <a:r>
              <a:rPr lang="sv-SE" sz="2400" dirty="0" err="1"/>
              <a:t>Contextual</a:t>
            </a:r>
            <a:r>
              <a:rPr lang="sv-SE" sz="2400" dirty="0"/>
              <a:t> </a:t>
            </a:r>
            <a:r>
              <a:rPr lang="sv-SE" sz="2400" dirty="0" err="1"/>
              <a:t>analysis</a:t>
            </a:r>
            <a:r>
              <a:rPr lang="sv-SE" sz="2400" dirty="0"/>
              <a:t>/Problem </a:t>
            </a:r>
            <a:r>
              <a:rPr lang="sv-SE" sz="2400" dirty="0" err="1"/>
              <a:t>analysis</a:t>
            </a:r>
            <a:r>
              <a:rPr lang="sv-SE" sz="2400" dirty="0"/>
              <a:t> – solutions</a:t>
            </a:r>
          </a:p>
          <a:p>
            <a:r>
              <a:rPr lang="sv-SE" sz="2400" dirty="0"/>
              <a:t>Risk </a:t>
            </a:r>
            <a:r>
              <a:rPr lang="sv-SE" sz="2400" dirty="0" err="1"/>
              <a:t>analysis</a:t>
            </a:r>
            <a:endParaRPr lang="sv-SE" sz="2400" dirty="0"/>
          </a:p>
          <a:p>
            <a:r>
              <a:rPr lang="sv-SE" sz="2400" dirty="0"/>
              <a:t>Works for </a:t>
            </a:r>
            <a:r>
              <a:rPr lang="sv-SE" sz="2400" dirty="0" err="1"/>
              <a:t>some</a:t>
            </a:r>
            <a:r>
              <a:rPr lang="sv-SE" sz="2400" dirty="0"/>
              <a:t> </a:t>
            </a:r>
            <a:r>
              <a:rPr lang="sv-SE" sz="2400" dirty="0" err="1"/>
              <a:t>projects</a:t>
            </a:r>
            <a:r>
              <a:rPr lang="sv-SE" sz="2400" dirty="0"/>
              <a:t>/organisations </a:t>
            </a:r>
            <a:r>
              <a:rPr lang="sv-SE" sz="2400" dirty="0" err="1"/>
              <a:t>when</a:t>
            </a:r>
            <a:r>
              <a:rPr lang="sv-SE" sz="2400" dirty="0"/>
              <a:t> </a:t>
            </a:r>
            <a:r>
              <a:rPr lang="sv-SE" sz="2400" dirty="0" err="1"/>
              <a:t>participatory</a:t>
            </a:r>
            <a:r>
              <a:rPr lang="sv-SE" sz="2400" dirty="0"/>
              <a:t> and is </a:t>
            </a:r>
            <a:r>
              <a:rPr lang="sv-SE" sz="2400" dirty="0" err="1"/>
              <a:t>more</a:t>
            </a:r>
            <a:r>
              <a:rPr lang="sv-SE" sz="2400" dirty="0"/>
              <a:t> </a:t>
            </a:r>
            <a:r>
              <a:rPr lang="sv-SE" sz="2400" dirty="0" err="1"/>
              <a:t>than</a:t>
            </a:r>
            <a:r>
              <a:rPr lang="sv-SE" sz="2400" dirty="0"/>
              <a:t> the log </a:t>
            </a:r>
            <a:r>
              <a:rPr lang="sv-SE" sz="2400" dirty="0" err="1"/>
              <a:t>frame</a:t>
            </a:r>
            <a:endParaRPr lang="sv-SE" sz="2400" dirty="0"/>
          </a:p>
          <a:p>
            <a:endParaRPr lang="sv-SE" sz="2400" dirty="0"/>
          </a:p>
          <a:p>
            <a:r>
              <a:rPr lang="sv-SE" sz="2400" dirty="0"/>
              <a:t>Risks/limitations: </a:t>
            </a:r>
            <a:r>
              <a:rPr lang="sv-SE" sz="2400" dirty="0" err="1"/>
              <a:t>Too</a:t>
            </a:r>
            <a:r>
              <a:rPr lang="sv-SE" sz="2400" dirty="0"/>
              <a:t> </a:t>
            </a:r>
            <a:r>
              <a:rPr lang="sv-SE" sz="2400" dirty="0" err="1"/>
              <a:t>focused</a:t>
            </a:r>
            <a:r>
              <a:rPr lang="sv-SE" sz="2400" dirty="0"/>
              <a:t> on outputs, </a:t>
            </a:r>
            <a:r>
              <a:rPr lang="sv-SE" sz="2400" dirty="0" err="1"/>
              <a:t>instead</a:t>
            </a:r>
            <a:r>
              <a:rPr lang="sv-SE" sz="2400" dirty="0"/>
              <a:t> </a:t>
            </a:r>
            <a:r>
              <a:rPr lang="sv-SE" sz="2400" dirty="0" err="1"/>
              <a:t>of</a:t>
            </a:r>
            <a:r>
              <a:rPr lang="sv-SE" sz="2400" dirty="0"/>
              <a:t> </a:t>
            </a:r>
            <a:r>
              <a:rPr lang="sv-SE" sz="2400" dirty="0" err="1"/>
              <a:t>change</a:t>
            </a:r>
            <a:r>
              <a:rPr lang="sv-SE" sz="2400" dirty="0"/>
              <a:t>, </a:t>
            </a:r>
            <a:r>
              <a:rPr lang="sv-SE" sz="2400" dirty="0" err="1"/>
              <a:t>linear</a:t>
            </a:r>
            <a:r>
              <a:rPr lang="sv-SE" sz="2400" dirty="0"/>
              <a:t> </a:t>
            </a:r>
            <a:r>
              <a:rPr lang="sv-SE" sz="2400" dirty="0" err="1"/>
              <a:t>thinking</a:t>
            </a:r>
            <a:r>
              <a:rPr lang="sv-SE" sz="2400" dirty="0"/>
              <a:t>, </a:t>
            </a:r>
            <a:r>
              <a:rPr lang="sv-SE" sz="2400" dirty="0" err="1"/>
              <a:t>Counting</a:t>
            </a:r>
            <a:r>
              <a:rPr lang="sv-SE" sz="2400" dirty="0"/>
              <a:t>, </a:t>
            </a:r>
            <a:r>
              <a:rPr lang="sv-SE" sz="2400" dirty="0" err="1"/>
              <a:t>tendency</a:t>
            </a:r>
            <a:r>
              <a:rPr lang="sv-SE" sz="2400" dirty="0"/>
              <a:t> to focus on attribution</a:t>
            </a:r>
          </a:p>
          <a:p>
            <a:endParaRPr lang="sv-SE" dirty="0"/>
          </a:p>
        </p:txBody>
      </p:sp>
      <p:sp>
        <p:nvSpPr>
          <p:cNvPr id="4" name="Footer Placeholder 3">
            <a:extLst>
              <a:ext uri="{FF2B5EF4-FFF2-40B4-BE49-F238E27FC236}">
                <a16:creationId xmlns:a16="http://schemas.microsoft.com/office/drawing/2014/main" id="{E94AC68A-F515-0E45-BA77-41045DE701EC}"/>
              </a:ext>
            </a:extLst>
          </p:cNvPr>
          <p:cNvSpPr>
            <a:spLocks noGrp="1"/>
          </p:cNvSpPr>
          <p:nvPr>
            <p:ph type="ftr" sz="quarter" idx="11"/>
          </p:nvPr>
        </p:nvSpPr>
        <p:spPr/>
        <p:txBody>
          <a:bodyPr/>
          <a:lstStyle/>
          <a:p>
            <a:pPr>
              <a:defRPr/>
            </a:pPr>
            <a:endParaRPr lang="sv-SE"/>
          </a:p>
        </p:txBody>
      </p:sp>
    </p:spTree>
    <p:extLst>
      <p:ext uri="{BB962C8B-B14F-4D97-AF65-F5344CB8AC3E}">
        <p14:creationId xmlns:p14="http://schemas.microsoft.com/office/powerpoint/2010/main" val="16029848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4B26F-414B-B941-84E0-BA3BB006DF44}"/>
              </a:ext>
            </a:extLst>
          </p:cNvPr>
          <p:cNvSpPr>
            <a:spLocks noGrp="1"/>
          </p:cNvSpPr>
          <p:nvPr>
            <p:ph type="title"/>
          </p:nvPr>
        </p:nvSpPr>
        <p:spPr/>
        <p:txBody>
          <a:bodyPr/>
          <a:lstStyle/>
          <a:p>
            <a:pPr algn="ctr"/>
            <a:r>
              <a:rPr lang="sv-SE" b="1" dirty="0" err="1">
                <a:solidFill>
                  <a:schemeClr val="bg2">
                    <a:lumMod val="50000"/>
                  </a:schemeClr>
                </a:solidFill>
              </a:rPr>
              <a:t>Outcome</a:t>
            </a:r>
            <a:r>
              <a:rPr lang="sv-SE" b="1" dirty="0">
                <a:solidFill>
                  <a:schemeClr val="bg2">
                    <a:lumMod val="50000"/>
                  </a:schemeClr>
                </a:solidFill>
              </a:rPr>
              <a:t> </a:t>
            </a:r>
            <a:r>
              <a:rPr lang="sv-SE" b="1" dirty="0" err="1">
                <a:solidFill>
                  <a:schemeClr val="bg2">
                    <a:lumMod val="50000"/>
                  </a:schemeClr>
                </a:solidFill>
              </a:rPr>
              <a:t>Mapping</a:t>
            </a:r>
            <a:endParaRPr lang="sv-SE" b="1" dirty="0">
              <a:solidFill>
                <a:schemeClr val="bg2">
                  <a:lumMod val="50000"/>
                </a:schemeClr>
              </a:solidFill>
            </a:endParaRPr>
          </a:p>
        </p:txBody>
      </p:sp>
      <p:sp>
        <p:nvSpPr>
          <p:cNvPr id="3" name="Content Placeholder 2">
            <a:extLst>
              <a:ext uri="{FF2B5EF4-FFF2-40B4-BE49-F238E27FC236}">
                <a16:creationId xmlns:a16="http://schemas.microsoft.com/office/drawing/2014/main" id="{402CF819-ACA0-4048-92CD-CD0A575C7CD5}"/>
              </a:ext>
            </a:extLst>
          </p:cNvPr>
          <p:cNvSpPr>
            <a:spLocks noGrp="1"/>
          </p:cNvSpPr>
          <p:nvPr>
            <p:ph idx="1"/>
          </p:nvPr>
        </p:nvSpPr>
        <p:spPr/>
        <p:txBody>
          <a:bodyPr>
            <a:normAutofit fontScale="92500" lnSpcReduction="10000"/>
          </a:bodyPr>
          <a:lstStyle/>
          <a:p>
            <a:r>
              <a:rPr lang="sv-SE" sz="2400" dirty="0"/>
              <a:t>Focus on </a:t>
            </a:r>
            <a:r>
              <a:rPr lang="sv-SE" sz="2400" dirty="0" err="1"/>
              <a:t>outcomes</a:t>
            </a:r>
            <a:r>
              <a:rPr lang="sv-SE" sz="2400" dirty="0"/>
              <a:t> as </a:t>
            </a:r>
            <a:r>
              <a:rPr lang="sv-SE" sz="2400" dirty="0" err="1"/>
              <a:t>changes</a:t>
            </a:r>
            <a:r>
              <a:rPr lang="sv-SE" sz="2400" dirty="0"/>
              <a:t> in </a:t>
            </a:r>
            <a:r>
              <a:rPr lang="sv-SE" sz="2400" dirty="0" err="1"/>
              <a:t>behavior</a:t>
            </a:r>
            <a:r>
              <a:rPr lang="sv-SE" sz="2400" dirty="0"/>
              <a:t>/</a:t>
            </a:r>
            <a:r>
              <a:rPr lang="sv-SE" sz="2400" dirty="0" err="1"/>
              <a:t>attitudes</a:t>
            </a:r>
            <a:endParaRPr lang="sv-SE" sz="2400" dirty="0"/>
          </a:p>
          <a:p>
            <a:r>
              <a:rPr lang="sv-SE" sz="2400" dirty="0"/>
              <a:t>Focus on </a:t>
            </a:r>
            <a:r>
              <a:rPr lang="sv-SE" sz="2400" dirty="0" err="1"/>
              <a:t>boundary</a:t>
            </a:r>
            <a:r>
              <a:rPr lang="sv-SE" sz="2400" dirty="0"/>
              <a:t> partners</a:t>
            </a:r>
          </a:p>
          <a:p>
            <a:r>
              <a:rPr lang="sv-SE" sz="2400" dirty="0"/>
              <a:t>OM-instruments not </a:t>
            </a:r>
            <a:r>
              <a:rPr lang="sv-SE" sz="2400" dirty="0" err="1"/>
              <a:t>difficult</a:t>
            </a:r>
            <a:r>
              <a:rPr lang="sv-SE" sz="2400" dirty="0"/>
              <a:t> to understand, </a:t>
            </a:r>
            <a:r>
              <a:rPr lang="sv-SE" sz="2400" dirty="0" err="1"/>
              <a:t>but</a:t>
            </a:r>
            <a:r>
              <a:rPr lang="sv-SE" sz="2400" dirty="0"/>
              <a:t> </a:t>
            </a:r>
            <a:r>
              <a:rPr lang="sv-SE" sz="2400" dirty="0" err="1"/>
              <a:t>demand</a:t>
            </a:r>
            <a:r>
              <a:rPr lang="sv-SE" sz="2400" dirty="0"/>
              <a:t> a </a:t>
            </a:r>
            <a:r>
              <a:rPr lang="sv-SE" sz="2400" dirty="0" err="1"/>
              <a:t>cultural</a:t>
            </a:r>
            <a:r>
              <a:rPr lang="sv-SE" sz="2400" dirty="0"/>
              <a:t> </a:t>
            </a:r>
            <a:r>
              <a:rPr lang="sv-SE" sz="2400" dirty="0" err="1"/>
              <a:t>shift</a:t>
            </a:r>
            <a:r>
              <a:rPr lang="sv-SE" sz="2400" dirty="0"/>
              <a:t> in organisations as it </a:t>
            </a:r>
            <a:r>
              <a:rPr lang="sv-SE" sz="2400" dirty="0" err="1"/>
              <a:t>demands</a:t>
            </a:r>
            <a:r>
              <a:rPr lang="sv-SE" sz="2400" dirty="0"/>
              <a:t> </a:t>
            </a:r>
            <a:r>
              <a:rPr lang="sv-SE" sz="2400" dirty="0" err="1"/>
              <a:t>that</a:t>
            </a:r>
            <a:r>
              <a:rPr lang="sv-SE" sz="2400" dirty="0"/>
              <a:t> organisations MONITORS </a:t>
            </a:r>
            <a:r>
              <a:rPr lang="sv-SE" sz="2400" dirty="0" err="1"/>
              <a:t>outcomes</a:t>
            </a:r>
            <a:r>
              <a:rPr lang="sv-SE" sz="2400" dirty="0"/>
              <a:t> – </a:t>
            </a:r>
            <a:r>
              <a:rPr lang="sv-SE" sz="2400" dirty="0" err="1"/>
              <a:t>monitoring</a:t>
            </a:r>
            <a:r>
              <a:rPr lang="sv-SE" sz="2400" dirty="0"/>
              <a:t> is </a:t>
            </a:r>
            <a:r>
              <a:rPr lang="sv-SE" sz="2400" dirty="0" err="1"/>
              <a:t>sometimes</a:t>
            </a:r>
            <a:r>
              <a:rPr lang="sv-SE" sz="2400" dirty="0"/>
              <a:t> not </a:t>
            </a:r>
            <a:r>
              <a:rPr lang="sv-SE" sz="2400" dirty="0" err="1"/>
              <a:t>taking</a:t>
            </a:r>
            <a:r>
              <a:rPr lang="sv-SE" sz="2400" dirty="0"/>
              <a:t> </a:t>
            </a:r>
            <a:r>
              <a:rPr lang="sv-SE" sz="2400" dirty="0" err="1"/>
              <a:t>place</a:t>
            </a:r>
            <a:r>
              <a:rPr lang="sv-SE" sz="2400" dirty="0"/>
              <a:t>, is </a:t>
            </a:r>
            <a:r>
              <a:rPr lang="sv-SE" sz="2400" dirty="0" err="1"/>
              <a:t>inadequate</a:t>
            </a:r>
            <a:r>
              <a:rPr lang="sv-SE" sz="2400" dirty="0"/>
              <a:t> or is </a:t>
            </a:r>
            <a:r>
              <a:rPr lang="sv-SE" sz="2400" dirty="0" err="1"/>
              <a:t>focusing</a:t>
            </a:r>
            <a:r>
              <a:rPr lang="sv-SE" sz="2400" dirty="0"/>
              <a:t> on </a:t>
            </a:r>
            <a:r>
              <a:rPr lang="sv-SE" sz="2400" dirty="0" err="1"/>
              <a:t>reporting</a:t>
            </a:r>
            <a:r>
              <a:rPr lang="sv-SE" sz="2400" dirty="0"/>
              <a:t>.</a:t>
            </a:r>
          </a:p>
          <a:p>
            <a:endParaRPr lang="sv-SE" sz="2400" dirty="0"/>
          </a:p>
          <a:p>
            <a:pPr marL="0" indent="0">
              <a:buNone/>
            </a:pPr>
            <a:r>
              <a:rPr lang="sv-SE" sz="2400" dirty="0"/>
              <a:t>Risk/limitations: Links to national </a:t>
            </a:r>
            <a:r>
              <a:rPr lang="sv-SE" sz="2400" dirty="0" err="1"/>
              <a:t>level</a:t>
            </a:r>
            <a:r>
              <a:rPr lang="sv-SE" sz="2400" dirty="0"/>
              <a:t> </a:t>
            </a:r>
            <a:r>
              <a:rPr lang="sv-SE" sz="2400" dirty="0" err="1"/>
              <a:t>indicators</a:t>
            </a:r>
            <a:r>
              <a:rPr lang="sv-SE" sz="2400" dirty="0"/>
              <a:t> </a:t>
            </a:r>
            <a:r>
              <a:rPr lang="sv-SE" sz="2400" dirty="0" err="1"/>
              <a:t>can</a:t>
            </a:r>
            <a:r>
              <a:rPr lang="sv-SE" sz="2400" dirty="0"/>
              <a:t> be </a:t>
            </a:r>
            <a:r>
              <a:rPr lang="sv-SE" sz="2400" dirty="0" err="1"/>
              <a:t>weak</a:t>
            </a:r>
            <a:r>
              <a:rPr lang="sv-SE" sz="2400" dirty="0"/>
              <a:t>, </a:t>
            </a:r>
            <a:r>
              <a:rPr lang="sv-SE" sz="2400" dirty="0" err="1"/>
              <a:t>clear</a:t>
            </a:r>
            <a:r>
              <a:rPr lang="sv-SE" sz="2400" dirty="0"/>
              <a:t> </a:t>
            </a:r>
            <a:r>
              <a:rPr lang="sv-SE" sz="2400" dirty="0" err="1"/>
              <a:t>baselines</a:t>
            </a:r>
            <a:r>
              <a:rPr lang="sv-SE" sz="2400" dirty="0"/>
              <a:t> </a:t>
            </a:r>
            <a:r>
              <a:rPr lang="sv-SE" sz="2400" dirty="0" err="1"/>
              <a:t>needed</a:t>
            </a:r>
            <a:r>
              <a:rPr lang="sv-SE" sz="2400" dirty="0"/>
              <a:t>, </a:t>
            </a:r>
            <a:r>
              <a:rPr lang="sv-SE" sz="2400" dirty="0" err="1"/>
              <a:t>becoming</a:t>
            </a:r>
            <a:r>
              <a:rPr lang="sv-SE" sz="2400" dirty="0"/>
              <a:t> </a:t>
            </a:r>
            <a:r>
              <a:rPr lang="sv-SE" sz="2400" dirty="0" err="1"/>
              <a:t>too</a:t>
            </a:r>
            <a:r>
              <a:rPr lang="sv-SE" sz="2400" dirty="0"/>
              <a:t> </a:t>
            </a:r>
            <a:r>
              <a:rPr lang="sv-SE" sz="2400" dirty="0" err="1"/>
              <a:t>subjective</a:t>
            </a:r>
            <a:r>
              <a:rPr lang="sv-SE" sz="2400" dirty="0"/>
              <a:t>! </a:t>
            </a:r>
            <a:r>
              <a:rPr lang="sv-SE" sz="2400" dirty="0" err="1"/>
              <a:t>Forget</a:t>
            </a:r>
            <a:r>
              <a:rPr lang="sv-SE" sz="2400" dirty="0"/>
              <a:t> the outputs </a:t>
            </a:r>
            <a:r>
              <a:rPr lang="sv-SE" sz="2400" dirty="0" err="1"/>
              <a:t>needed</a:t>
            </a:r>
            <a:r>
              <a:rPr lang="sv-SE" sz="2400" dirty="0"/>
              <a:t> to </a:t>
            </a:r>
            <a:r>
              <a:rPr lang="sv-SE" sz="2400" dirty="0" err="1"/>
              <a:t>reach</a:t>
            </a:r>
            <a:r>
              <a:rPr lang="sv-SE" sz="2400" dirty="0"/>
              <a:t> </a:t>
            </a:r>
            <a:r>
              <a:rPr lang="sv-SE" sz="2400" dirty="0" err="1"/>
              <a:t>outcomes</a:t>
            </a:r>
            <a:r>
              <a:rPr lang="sv-SE" sz="2400" dirty="0"/>
              <a:t>?</a:t>
            </a:r>
          </a:p>
          <a:p>
            <a:pPr marL="0" indent="0">
              <a:buNone/>
            </a:pPr>
            <a:endParaRPr lang="sv-SE" dirty="0"/>
          </a:p>
          <a:p>
            <a:endParaRPr lang="sv-SE" dirty="0"/>
          </a:p>
          <a:p>
            <a:endParaRPr lang="sv-SE" dirty="0"/>
          </a:p>
          <a:p>
            <a:endParaRPr lang="sv-SE" dirty="0"/>
          </a:p>
          <a:p>
            <a:endParaRPr lang="sv-SE" dirty="0"/>
          </a:p>
        </p:txBody>
      </p:sp>
      <p:sp>
        <p:nvSpPr>
          <p:cNvPr id="4" name="Footer Placeholder 3">
            <a:extLst>
              <a:ext uri="{FF2B5EF4-FFF2-40B4-BE49-F238E27FC236}">
                <a16:creationId xmlns:a16="http://schemas.microsoft.com/office/drawing/2014/main" id="{2BED3CF9-F4C2-1848-86B2-CE690104A1AE}"/>
              </a:ext>
            </a:extLst>
          </p:cNvPr>
          <p:cNvSpPr>
            <a:spLocks noGrp="1"/>
          </p:cNvSpPr>
          <p:nvPr>
            <p:ph type="ftr" sz="quarter" idx="11"/>
          </p:nvPr>
        </p:nvSpPr>
        <p:spPr/>
        <p:txBody>
          <a:bodyPr/>
          <a:lstStyle/>
          <a:p>
            <a:pPr>
              <a:defRPr/>
            </a:pPr>
            <a:endParaRPr lang="sv-SE"/>
          </a:p>
        </p:txBody>
      </p:sp>
    </p:spTree>
    <p:extLst>
      <p:ext uri="{BB962C8B-B14F-4D97-AF65-F5344CB8AC3E}">
        <p14:creationId xmlns:p14="http://schemas.microsoft.com/office/powerpoint/2010/main" val="31067328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C3A47-AAE7-F844-9FF7-580AEFBE3EC2}"/>
              </a:ext>
            </a:extLst>
          </p:cNvPr>
          <p:cNvSpPr>
            <a:spLocks noGrp="1"/>
          </p:cNvSpPr>
          <p:nvPr>
            <p:ph type="title"/>
          </p:nvPr>
        </p:nvSpPr>
        <p:spPr/>
        <p:txBody>
          <a:bodyPr/>
          <a:lstStyle/>
          <a:p>
            <a:pPr algn="ctr"/>
            <a:r>
              <a:rPr lang="en-SE" b="1">
                <a:solidFill>
                  <a:schemeClr val="bg2">
                    <a:lumMod val="50000"/>
                  </a:schemeClr>
                </a:solidFill>
              </a:rPr>
              <a:t>An outcome for OM/OH?</a:t>
            </a:r>
            <a:endParaRPr lang="en-SE" b="1" dirty="0">
              <a:solidFill>
                <a:schemeClr val="bg2">
                  <a:lumMod val="50000"/>
                </a:schemeClr>
              </a:solidFill>
            </a:endParaRPr>
          </a:p>
        </p:txBody>
      </p:sp>
      <p:sp>
        <p:nvSpPr>
          <p:cNvPr id="4" name="Content Placeholder 3">
            <a:extLst>
              <a:ext uri="{FF2B5EF4-FFF2-40B4-BE49-F238E27FC236}">
                <a16:creationId xmlns:a16="http://schemas.microsoft.com/office/drawing/2014/main" id="{A11F9A83-0733-854C-B8E9-4D7BAA589223}"/>
              </a:ext>
            </a:extLst>
          </p:cNvPr>
          <p:cNvSpPr>
            <a:spLocks noGrp="1"/>
          </p:cNvSpPr>
          <p:nvPr>
            <p:ph sz="half" idx="1"/>
          </p:nvPr>
        </p:nvSpPr>
        <p:spPr/>
        <p:txBody>
          <a:bodyPr/>
          <a:lstStyle/>
          <a:p>
            <a:pPr marL="0" indent="0" algn="ctr">
              <a:buNone/>
            </a:pPr>
            <a:r>
              <a:rPr lang="en-SE" dirty="0"/>
              <a:t>N</a:t>
            </a:r>
            <a:r>
              <a:rPr lang="en-GB" dirty="0"/>
              <a:t>o</a:t>
            </a:r>
            <a:r>
              <a:rPr lang="en-SE" dirty="0"/>
              <a:t>t about what you did!</a:t>
            </a:r>
          </a:p>
          <a:p>
            <a:pPr marL="0" indent="0" algn="ctr">
              <a:buNone/>
            </a:pPr>
            <a:endParaRPr lang="en-SE" dirty="0"/>
          </a:p>
        </p:txBody>
      </p:sp>
      <p:sp>
        <p:nvSpPr>
          <p:cNvPr id="5" name="Content Placeholder 4">
            <a:extLst>
              <a:ext uri="{FF2B5EF4-FFF2-40B4-BE49-F238E27FC236}">
                <a16:creationId xmlns:a16="http://schemas.microsoft.com/office/drawing/2014/main" id="{31D80368-395F-E54E-9F84-94E0DA1ACB40}"/>
              </a:ext>
            </a:extLst>
          </p:cNvPr>
          <p:cNvSpPr>
            <a:spLocks noGrp="1"/>
          </p:cNvSpPr>
          <p:nvPr>
            <p:ph sz="half" idx="2"/>
          </p:nvPr>
        </p:nvSpPr>
        <p:spPr/>
        <p:txBody>
          <a:bodyPr/>
          <a:lstStyle/>
          <a:p>
            <a:pPr marL="0" indent="0" algn="ctr">
              <a:buNone/>
            </a:pPr>
            <a:r>
              <a:rPr lang="en-SE" dirty="0"/>
              <a:t>It is about who changed because of what you did!</a:t>
            </a:r>
          </a:p>
        </p:txBody>
      </p:sp>
      <p:pic>
        <p:nvPicPr>
          <p:cNvPr id="8" name="Picture 7">
            <a:extLst>
              <a:ext uri="{FF2B5EF4-FFF2-40B4-BE49-F238E27FC236}">
                <a16:creationId xmlns:a16="http://schemas.microsoft.com/office/drawing/2014/main" id="{ECD14570-77B5-9B46-ADBC-FE5F93597822}"/>
              </a:ext>
            </a:extLst>
          </p:cNvPr>
          <p:cNvPicPr>
            <a:picLocks noChangeAspect="1"/>
          </p:cNvPicPr>
          <p:nvPr/>
        </p:nvPicPr>
        <p:blipFill>
          <a:blip r:embed="rId2"/>
          <a:stretch>
            <a:fillRect/>
          </a:stretch>
        </p:blipFill>
        <p:spPr>
          <a:xfrm>
            <a:off x="1198518" y="2863121"/>
            <a:ext cx="4460963" cy="2971071"/>
          </a:xfrm>
          <a:prstGeom prst="rect">
            <a:avLst/>
          </a:prstGeom>
        </p:spPr>
      </p:pic>
      <p:pic>
        <p:nvPicPr>
          <p:cNvPr id="9" name="Picture 8">
            <a:extLst>
              <a:ext uri="{FF2B5EF4-FFF2-40B4-BE49-F238E27FC236}">
                <a16:creationId xmlns:a16="http://schemas.microsoft.com/office/drawing/2014/main" id="{F3EB8DFE-ED11-9B49-8D79-76EE7E4E5AA8}"/>
              </a:ext>
            </a:extLst>
          </p:cNvPr>
          <p:cNvPicPr>
            <a:picLocks noChangeAspect="1"/>
          </p:cNvPicPr>
          <p:nvPr/>
        </p:nvPicPr>
        <p:blipFill>
          <a:blip r:embed="rId3"/>
          <a:stretch>
            <a:fillRect/>
          </a:stretch>
        </p:blipFill>
        <p:spPr>
          <a:xfrm>
            <a:off x="6389556" y="2943654"/>
            <a:ext cx="4808095" cy="2958828"/>
          </a:xfrm>
          <a:prstGeom prst="rect">
            <a:avLst/>
          </a:prstGeom>
        </p:spPr>
      </p:pic>
    </p:spTree>
    <p:extLst>
      <p:ext uri="{BB962C8B-B14F-4D97-AF65-F5344CB8AC3E}">
        <p14:creationId xmlns:p14="http://schemas.microsoft.com/office/powerpoint/2010/main" val="4059135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27EE5-CF2C-0043-9630-8A38E74F3D03}"/>
              </a:ext>
            </a:extLst>
          </p:cNvPr>
          <p:cNvSpPr>
            <a:spLocks noGrp="1"/>
          </p:cNvSpPr>
          <p:nvPr>
            <p:ph type="title"/>
          </p:nvPr>
        </p:nvSpPr>
        <p:spPr/>
        <p:txBody>
          <a:bodyPr/>
          <a:lstStyle/>
          <a:p>
            <a:pPr algn="ctr"/>
            <a:r>
              <a:rPr lang="en-SE" b="1" dirty="0">
                <a:solidFill>
                  <a:schemeClr val="bg2">
                    <a:lumMod val="50000"/>
                  </a:schemeClr>
                </a:solidFill>
              </a:rPr>
              <a:t>Outcome Harvesting</a:t>
            </a:r>
          </a:p>
        </p:txBody>
      </p:sp>
      <p:sp>
        <p:nvSpPr>
          <p:cNvPr id="3" name="Content Placeholder 2">
            <a:extLst>
              <a:ext uri="{FF2B5EF4-FFF2-40B4-BE49-F238E27FC236}">
                <a16:creationId xmlns:a16="http://schemas.microsoft.com/office/drawing/2014/main" id="{0801938F-F63A-0A4A-A454-F21CFE6CF008}"/>
              </a:ext>
            </a:extLst>
          </p:cNvPr>
          <p:cNvSpPr>
            <a:spLocks noGrp="1"/>
          </p:cNvSpPr>
          <p:nvPr>
            <p:ph idx="1"/>
          </p:nvPr>
        </p:nvSpPr>
        <p:spPr>
          <a:xfrm>
            <a:off x="838200" y="1690688"/>
            <a:ext cx="10515600" cy="4486275"/>
          </a:xfrm>
        </p:spPr>
        <p:txBody>
          <a:bodyPr>
            <a:normAutofit fontScale="92500" lnSpcReduction="10000"/>
          </a:bodyPr>
          <a:lstStyle/>
          <a:p>
            <a:pPr marL="0" indent="0">
              <a:buNone/>
            </a:pPr>
            <a:r>
              <a:rPr lang="sv-SE" sz="3000" dirty="0" err="1"/>
              <a:t>Originally</a:t>
            </a:r>
            <a:r>
              <a:rPr lang="sv-SE" sz="3000" dirty="0"/>
              <a:t> an </a:t>
            </a:r>
            <a:r>
              <a:rPr lang="sv-SE" sz="3000" dirty="0" err="1"/>
              <a:t>evaluation</a:t>
            </a:r>
            <a:r>
              <a:rPr lang="sv-SE" sz="3000" dirty="0"/>
              <a:t> </a:t>
            </a:r>
            <a:r>
              <a:rPr lang="sv-SE" sz="3000" dirty="0" err="1"/>
              <a:t>tool</a:t>
            </a:r>
            <a:endParaRPr lang="sv-SE" sz="3000" dirty="0"/>
          </a:p>
          <a:p>
            <a:pPr marL="0" indent="0">
              <a:buNone/>
            </a:pPr>
            <a:endParaRPr lang="sv-SE" sz="3000" dirty="0"/>
          </a:p>
          <a:p>
            <a:pPr marL="0" indent="0">
              <a:buNone/>
            </a:pPr>
            <a:r>
              <a:rPr lang="sv-SE" sz="3000" dirty="0" err="1"/>
              <a:t>What</a:t>
            </a:r>
            <a:r>
              <a:rPr lang="sv-SE" sz="3000" dirty="0"/>
              <a:t> is new?</a:t>
            </a:r>
          </a:p>
          <a:p>
            <a:endParaRPr lang="sv-SE" sz="3000" dirty="0"/>
          </a:p>
          <a:p>
            <a:r>
              <a:rPr lang="sv-SE" sz="2400" dirty="0" err="1"/>
              <a:t>Identify</a:t>
            </a:r>
            <a:r>
              <a:rPr lang="sv-SE" sz="2400" dirty="0"/>
              <a:t> relevant </a:t>
            </a:r>
            <a:r>
              <a:rPr lang="sv-SE" sz="2400" dirty="0" err="1"/>
              <a:t>changes</a:t>
            </a:r>
            <a:r>
              <a:rPr lang="sv-SE" sz="2400" dirty="0"/>
              <a:t> in relevant </a:t>
            </a:r>
            <a:r>
              <a:rPr lang="sv-SE" sz="2400" dirty="0" err="1"/>
              <a:t>actors</a:t>
            </a:r>
            <a:r>
              <a:rPr lang="sv-SE" sz="2400" dirty="0"/>
              <a:t> … </a:t>
            </a:r>
            <a:r>
              <a:rPr lang="sv-SE" sz="2400" dirty="0" err="1"/>
              <a:t>then</a:t>
            </a:r>
            <a:r>
              <a:rPr lang="sv-SE" sz="2400" dirty="0"/>
              <a:t> </a:t>
            </a:r>
            <a:r>
              <a:rPr lang="sv-SE" sz="2400" dirty="0" err="1"/>
              <a:t>backtrack</a:t>
            </a:r>
            <a:r>
              <a:rPr lang="sv-SE" sz="2400" dirty="0"/>
              <a:t> </a:t>
            </a:r>
            <a:r>
              <a:rPr lang="sv-SE" sz="2400" dirty="0" err="1"/>
              <a:t>this</a:t>
            </a:r>
            <a:r>
              <a:rPr lang="sv-SE" sz="2400" dirty="0"/>
              <a:t> to the </a:t>
            </a:r>
            <a:r>
              <a:rPr lang="sv-SE" sz="2400" dirty="0" err="1"/>
              <a:t>activities</a:t>
            </a:r>
            <a:r>
              <a:rPr lang="sv-SE" sz="2400" dirty="0"/>
              <a:t> </a:t>
            </a:r>
            <a:r>
              <a:rPr lang="sv-SE" sz="2400" dirty="0" err="1"/>
              <a:t>of</a:t>
            </a:r>
            <a:r>
              <a:rPr lang="sv-SE" sz="2400" dirty="0"/>
              <a:t> the </a:t>
            </a:r>
            <a:r>
              <a:rPr lang="sv-SE" sz="2400" dirty="0" err="1"/>
              <a:t>project</a:t>
            </a:r>
            <a:r>
              <a:rPr lang="sv-SE" sz="2400" dirty="0"/>
              <a:t>.</a:t>
            </a:r>
          </a:p>
          <a:p>
            <a:r>
              <a:rPr lang="en-SE" sz="2400" dirty="0"/>
              <a:t>Demands engagement at another level – which may lead to higher learning!</a:t>
            </a:r>
          </a:p>
          <a:p>
            <a:pPr marL="0" indent="0">
              <a:buNone/>
            </a:pPr>
            <a:endParaRPr lang="en-SE" sz="2400" dirty="0"/>
          </a:p>
          <a:p>
            <a:pPr marL="0" indent="0">
              <a:buNone/>
            </a:pPr>
            <a:r>
              <a:rPr lang="en-SE" sz="2400" dirty="0"/>
              <a:t>Risks/limitattions: comprehensive and therefore resource heavy</a:t>
            </a:r>
            <a:r>
              <a:rPr lang="en-SE" dirty="0"/>
              <a:t>.</a:t>
            </a:r>
          </a:p>
        </p:txBody>
      </p:sp>
    </p:spTree>
    <p:extLst>
      <p:ext uri="{BB962C8B-B14F-4D97-AF65-F5344CB8AC3E}">
        <p14:creationId xmlns:p14="http://schemas.microsoft.com/office/powerpoint/2010/main" val="22404594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ubrik 1">
            <a:extLst>
              <a:ext uri="{FF2B5EF4-FFF2-40B4-BE49-F238E27FC236}">
                <a16:creationId xmlns:a16="http://schemas.microsoft.com/office/drawing/2014/main" id="{935F2C03-D483-7543-A281-B9B857B955B3}"/>
              </a:ext>
            </a:extLst>
          </p:cNvPr>
          <p:cNvSpPr>
            <a:spLocks noGrp="1"/>
          </p:cNvSpPr>
          <p:nvPr>
            <p:ph type="title"/>
          </p:nvPr>
        </p:nvSpPr>
        <p:spPr>
          <a:xfrm>
            <a:off x="1679962" y="247651"/>
            <a:ext cx="9615055" cy="1647825"/>
          </a:xfrm>
        </p:spPr>
        <p:txBody>
          <a:bodyPr rtlCol="0">
            <a:normAutofit fontScale="90000"/>
          </a:bodyPr>
          <a:lstStyle/>
          <a:p>
            <a:pPr>
              <a:defRPr/>
            </a:pPr>
            <a:r>
              <a:rPr lang="en-GB" b="1" dirty="0">
                <a:solidFill>
                  <a:schemeClr val="bg2">
                    <a:lumMod val="50000"/>
                  </a:schemeClr>
                </a:solidFill>
                <a:latin typeface="+mn-lt"/>
              </a:rPr>
              <a:t>Systematic result analysis, monitoring evaluation, learning and reporting</a:t>
            </a:r>
            <a:br>
              <a:rPr lang="en-GB" sz="3600" b="1" dirty="0"/>
            </a:br>
            <a:endParaRPr lang="en-GB" sz="3600" b="1" dirty="0"/>
          </a:p>
        </p:txBody>
      </p:sp>
      <p:sp>
        <p:nvSpPr>
          <p:cNvPr id="75778" name="Platshållare för innehåll 2">
            <a:extLst>
              <a:ext uri="{FF2B5EF4-FFF2-40B4-BE49-F238E27FC236}">
                <a16:creationId xmlns:a16="http://schemas.microsoft.com/office/drawing/2014/main" id="{7DE93C31-3CBB-9F40-B1B9-82D490ADE1B1}"/>
              </a:ext>
            </a:extLst>
          </p:cNvPr>
          <p:cNvSpPr>
            <a:spLocks noGrp="1"/>
          </p:cNvSpPr>
          <p:nvPr>
            <p:ph idx="1"/>
          </p:nvPr>
        </p:nvSpPr>
        <p:spPr>
          <a:xfrm>
            <a:off x="536863" y="1895476"/>
            <a:ext cx="9732818" cy="6217057"/>
          </a:xfrm>
        </p:spPr>
        <p:txBody>
          <a:bodyPr>
            <a:normAutofit/>
          </a:bodyPr>
          <a:lstStyle/>
          <a:p>
            <a:pPr eaLnBrk="1" hangingPunct="1"/>
            <a:r>
              <a:rPr lang="en-GB" altLang="sv-SE" sz="2400" dirty="0">
                <a:latin typeface="+mj-lt"/>
                <a:ea typeface="ＭＳ Ｐゴシック" panose="020B0600070205080204" pitchFamily="34" charset="-128"/>
              </a:rPr>
              <a:t>Participative processes</a:t>
            </a:r>
          </a:p>
          <a:p>
            <a:pPr eaLnBrk="1" hangingPunct="1"/>
            <a:r>
              <a:rPr lang="en-GB" altLang="sv-SE" sz="2400" dirty="0">
                <a:latin typeface="+mj-lt"/>
                <a:ea typeface="ＭＳ Ｐゴシック" panose="020B0600070205080204" pitchFamily="34" charset="-128"/>
              </a:rPr>
              <a:t>From planning to evaluation</a:t>
            </a:r>
          </a:p>
          <a:p>
            <a:pPr eaLnBrk="1" hangingPunct="1"/>
            <a:r>
              <a:rPr lang="en-GB" altLang="sv-SE" sz="2400" dirty="0">
                <a:latin typeface="+mj-lt"/>
                <a:ea typeface="ＭＳ Ｐゴシック" panose="020B0600070205080204" pitchFamily="34" charset="-128"/>
              </a:rPr>
              <a:t>Important to differentiate between </a:t>
            </a:r>
          </a:p>
          <a:p>
            <a:pPr lvl="1" eaLnBrk="1" hangingPunct="1">
              <a:buFont typeface="Arial" panose="020B0604020202020204" pitchFamily="34" charset="0"/>
              <a:buNone/>
            </a:pPr>
            <a:r>
              <a:rPr lang="en-GB" altLang="sv-SE" sz="2400" dirty="0">
                <a:latin typeface="+mj-lt"/>
                <a:ea typeface="ＭＳ Ｐゴシック" panose="020B0600070205080204" pitchFamily="34" charset="-128"/>
              </a:rPr>
              <a:t>1. WHAT YOU DO (activities, strategies)</a:t>
            </a:r>
          </a:p>
          <a:p>
            <a:pPr lvl="1" eaLnBrk="1" hangingPunct="1">
              <a:buFont typeface="Arial" panose="020B0604020202020204" pitchFamily="34" charset="0"/>
              <a:buNone/>
            </a:pPr>
            <a:r>
              <a:rPr lang="en-GB" altLang="sv-SE" sz="2400" dirty="0">
                <a:latin typeface="+mj-lt"/>
                <a:ea typeface="ＭＳ Ｐゴシック" panose="020B0600070205080204" pitchFamily="34" charset="-128"/>
              </a:rPr>
              <a:t>2. WHAT YOU ACHIEVE (outputs, outcomes, indicators, targets) </a:t>
            </a:r>
          </a:p>
          <a:p>
            <a:pPr lvl="1" eaLnBrk="1" hangingPunct="1">
              <a:buFont typeface="Arial" panose="020B0604020202020204" pitchFamily="34" charset="0"/>
              <a:buNone/>
            </a:pPr>
            <a:r>
              <a:rPr lang="en-GB" altLang="sv-SE" sz="2400" dirty="0">
                <a:latin typeface="+mj-lt"/>
                <a:ea typeface="ＭＳ Ｐゴシック" panose="020B0600070205080204" pitchFamily="34" charset="-128"/>
              </a:rPr>
              <a:t>3. HOW CONTEXT affects the result (assumptions and risks)</a:t>
            </a:r>
          </a:p>
        </p:txBody>
      </p:sp>
    </p:spTree>
    <p:extLst>
      <p:ext uri="{BB962C8B-B14F-4D97-AF65-F5344CB8AC3E}">
        <p14:creationId xmlns:p14="http://schemas.microsoft.com/office/powerpoint/2010/main" val="2579511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90563-064D-3F43-AD69-4BEA0353AE5F}"/>
              </a:ext>
            </a:extLst>
          </p:cNvPr>
          <p:cNvSpPr>
            <a:spLocks noGrp="1"/>
          </p:cNvSpPr>
          <p:nvPr>
            <p:ph type="title"/>
          </p:nvPr>
        </p:nvSpPr>
        <p:spPr/>
        <p:txBody>
          <a:bodyPr/>
          <a:lstStyle/>
          <a:p>
            <a:r>
              <a:rPr lang="sv-SE" b="1" dirty="0" err="1">
                <a:solidFill>
                  <a:schemeClr val="bg2">
                    <a:lumMod val="50000"/>
                  </a:schemeClr>
                </a:solidFill>
              </a:rPr>
              <a:t>What</a:t>
            </a:r>
            <a:r>
              <a:rPr lang="sv-SE" b="1" dirty="0">
                <a:solidFill>
                  <a:schemeClr val="bg2">
                    <a:lumMod val="50000"/>
                  </a:schemeClr>
                </a:solidFill>
              </a:rPr>
              <a:t> is MEL? </a:t>
            </a:r>
            <a:r>
              <a:rPr lang="sv-SE" b="1" dirty="0" err="1">
                <a:solidFill>
                  <a:schemeClr val="bg2">
                    <a:lumMod val="50000"/>
                  </a:schemeClr>
                </a:solidFill>
              </a:rPr>
              <a:t>Monitoring</a:t>
            </a:r>
            <a:endParaRPr lang="en-SE" b="1" dirty="0">
              <a:solidFill>
                <a:schemeClr val="bg2">
                  <a:lumMod val="50000"/>
                </a:schemeClr>
              </a:solidFill>
            </a:endParaRPr>
          </a:p>
        </p:txBody>
      </p:sp>
      <p:sp>
        <p:nvSpPr>
          <p:cNvPr id="3" name="Content Placeholder 2">
            <a:extLst>
              <a:ext uri="{FF2B5EF4-FFF2-40B4-BE49-F238E27FC236}">
                <a16:creationId xmlns:a16="http://schemas.microsoft.com/office/drawing/2014/main" id="{8FA472B0-26B4-E341-B0D2-90DDBAD65ED7}"/>
              </a:ext>
            </a:extLst>
          </p:cNvPr>
          <p:cNvSpPr>
            <a:spLocks noGrp="1"/>
          </p:cNvSpPr>
          <p:nvPr>
            <p:ph idx="1"/>
          </p:nvPr>
        </p:nvSpPr>
        <p:spPr>
          <a:xfrm>
            <a:off x="959732" y="1266433"/>
            <a:ext cx="8472230" cy="5375146"/>
          </a:xfrm>
        </p:spPr>
        <p:txBody>
          <a:bodyPr>
            <a:normAutofit lnSpcReduction="10000"/>
          </a:bodyPr>
          <a:lstStyle/>
          <a:p>
            <a:pPr marL="0" indent="0">
              <a:buNone/>
            </a:pPr>
            <a:r>
              <a:rPr lang="en-GB" b="1" dirty="0"/>
              <a:t>Monitoring can be explained as:</a:t>
            </a:r>
          </a:p>
          <a:p>
            <a:pPr marL="0" indent="0">
              <a:buNone/>
            </a:pPr>
            <a:endParaRPr lang="en-GB" dirty="0"/>
          </a:p>
          <a:p>
            <a:pPr marL="0" indent="0">
              <a:buNone/>
            </a:pPr>
            <a:r>
              <a:rPr lang="en-GB" dirty="0"/>
              <a:t>A routine to collect and analyse information to track progress against what you had planned. </a:t>
            </a:r>
          </a:p>
          <a:p>
            <a:pPr marL="0" indent="0">
              <a:buNone/>
            </a:pPr>
            <a:r>
              <a:rPr lang="en-GB" dirty="0"/>
              <a:t>Monitoring helps you in detecting trends and patterns, helps you to adapt your work, to take informed decisions in your project management. There are different types of monitoring. </a:t>
            </a:r>
          </a:p>
          <a:p>
            <a:pPr marL="0" indent="0">
              <a:buNone/>
            </a:pPr>
            <a:endParaRPr lang="en-GB" dirty="0"/>
          </a:p>
          <a:p>
            <a:r>
              <a:rPr lang="en-GB" b="1" i="1" dirty="0"/>
              <a:t>Organizational monitoring </a:t>
            </a:r>
          </a:p>
          <a:p>
            <a:r>
              <a:rPr lang="en-GB" b="1" i="1" dirty="0"/>
              <a:t>Performance monitoring </a:t>
            </a:r>
          </a:p>
          <a:p>
            <a:r>
              <a:rPr lang="en-GB" b="1" i="1" dirty="0"/>
              <a:t>Process (activity) monitoring </a:t>
            </a:r>
          </a:p>
          <a:p>
            <a:r>
              <a:rPr lang="en-GB" b="1" i="1" dirty="0"/>
              <a:t>Results monitoring</a:t>
            </a:r>
          </a:p>
          <a:p>
            <a:pPr marL="0" indent="0">
              <a:buNone/>
            </a:pPr>
            <a:endParaRPr lang="en-GB" dirty="0"/>
          </a:p>
          <a:p>
            <a:pPr marL="0" indent="0">
              <a:buNone/>
            </a:pPr>
            <a:r>
              <a:rPr lang="en-GB" dirty="0"/>
              <a:t>Effective monitoring helps you to know if the intended results are achieved, what you may need to do differently to get the results you are aiming at.</a:t>
            </a:r>
          </a:p>
          <a:p>
            <a:pPr marL="0" indent="0">
              <a:buNone/>
            </a:pPr>
            <a:endParaRPr lang="en-SE" dirty="0"/>
          </a:p>
          <a:p>
            <a:pPr marL="0" indent="0">
              <a:buNone/>
            </a:pPr>
            <a:endParaRPr lang="en-SE" dirty="0"/>
          </a:p>
          <a:p>
            <a:endParaRPr lang="en-SE" dirty="0"/>
          </a:p>
        </p:txBody>
      </p:sp>
    </p:spTree>
    <p:extLst>
      <p:ext uri="{BB962C8B-B14F-4D97-AF65-F5344CB8AC3E}">
        <p14:creationId xmlns:p14="http://schemas.microsoft.com/office/powerpoint/2010/main" val="32323761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90563-064D-3F43-AD69-4BEA0353AE5F}"/>
              </a:ext>
            </a:extLst>
          </p:cNvPr>
          <p:cNvSpPr>
            <a:spLocks noGrp="1"/>
          </p:cNvSpPr>
          <p:nvPr>
            <p:ph type="title"/>
          </p:nvPr>
        </p:nvSpPr>
        <p:spPr/>
        <p:txBody>
          <a:bodyPr/>
          <a:lstStyle/>
          <a:p>
            <a:r>
              <a:rPr lang="sv-SE" b="1" dirty="0" err="1">
                <a:solidFill>
                  <a:schemeClr val="bg2">
                    <a:lumMod val="50000"/>
                  </a:schemeClr>
                </a:solidFill>
              </a:rPr>
              <a:t>What</a:t>
            </a:r>
            <a:r>
              <a:rPr lang="sv-SE" b="1" dirty="0">
                <a:solidFill>
                  <a:schemeClr val="bg2">
                    <a:lumMod val="50000"/>
                  </a:schemeClr>
                </a:solidFill>
              </a:rPr>
              <a:t> is MEL? </a:t>
            </a:r>
            <a:r>
              <a:rPr lang="sv-SE" b="1" dirty="0" err="1">
                <a:solidFill>
                  <a:schemeClr val="bg2">
                    <a:lumMod val="50000"/>
                  </a:schemeClr>
                </a:solidFill>
              </a:rPr>
              <a:t>Evaluation</a:t>
            </a:r>
            <a:endParaRPr lang="en-SE" b="1" dirty="0">
              <a:solidFill>
                <a:schemeClr val="bg2">
                  <a:lumMod val="50000"/>
                </a:schemeClr>
              </a:solidFill>
            </a:endParaRPr>
          </a:p>
        </p:txBody>
      </p:sp>
      <p:sp>
        <p:nvSpPr>
          <p:cNvPr id="3" name="Content Placeholder 2">
            <a:extLst>
              <a:ext uri="{FF2B5EF4-FFF2-40B4-BE49-F238E27FC236}">
                <a16:creationId xmlns:a16="http://schemas.microsoft.com/office/drawing/2014/main" id="{8FA472B0-26B4-E341-B0D2-90DDBAD65ED7}"/>
              </a:ext>
            </a:extLst>
          </p:cNvPr>
          <p:cNvSpPr>
            <a:spLocks noGrp="1"/>
          </p:cNvSpPr>
          <p:nvPr>
            <p:ph idx="1"/>
          </p:nvPr>
        </p:nvSpPr>
        <p:spPr>
          <a:xfrm>
            <a:off x="2246811" y="1698171"/>
            <a:ext cx="9257801" cy="4428309"/>
          </a:xfrm>
        </p:spPr>
        <p:txBody>
          <a:bodyPr>
            <a:normAutofit fontScale="62500" lnSpcReduction="20000"/>
          </a:bodyPr>
          <a:lstStyle/>
          <a:p>
            <a:pPr marL="0" indent="0">
              <a:buNone/>
            </a:pPr>
            <a:r>
              <a:rPr lang="en-GB" sz="2600" b="1" dirty="0"/>
              <a:t>Evaluation can be explained as:</a:t>
            </a:r>
          </a:p>
          <a:p>
            <a:pPr marL="0" indent="0">
              <a:buNone/>
            </a:pPr>
            <a:endParaRPr lang="en-GB" sz="2600" dirty="0"/>
          </a:p>
          <a:p>
            <a:pPr marL="0" indent="0">
              <a:buNone/>
            </a:pPr>
            <a:r>
              <a:rPr lang="en-GB" sz="2600" dirty="0"/>
              <a:t>An assessment that identifies, reflects upon and to the extent possible check the real worth of the project’s effects. </a:t>
            </a:r>
          </a:p>
          <a:p>
            <a:pPr marL="0" indent="0">
              <a:buNone/>
            </a:pPr>
            <a:endParaRPr lang="en-GB" sz="2600" dirty="0"/>
          </a:p>
          <a:p>
            <a:pPr marL="0" indent="0">
              <a:buNone/>
            </a:pPr>
            <a:r>
              <a:rPr lang="en-GB" sz="2600" dirty="0"/>
              <a:t>It should be as systematic and as objective as possible. It can be done on ongoing or completed projects, including on how well the project was designed implementation and what results the project has/had. </a:t>
            </a:r>
          </a:p>
          <a:p>
            <a:pPr marL="0" indent="0">
              <a:buNone/>
            </a:pPr>
            <a:endParaRPr lang="en-GB" sz="2600" dirty="0"/>
          </a:p>
          <a:p>
            <a:pPr marL="0" indent="0">
              <a:buNone/>
            </a:pPr>
            <a:r>
              <a:rPr lang="en-GB" sz="2600" dirty="0"/>
              <a:t>There is a sea of different evaluations – for the MEL, these are key:</a:t>
            </a:r>
          </a:p>
          <a:p>
            <a:pPr marL="0" indent="0">
              <a:buNone/>
            </a:pPr>
            <a:endParaRPr lang="en-GB" dirty="0"/>
          </a:p>
          <a:p>
            <a:pPr marL="0" indent="0">
              <a:buNone/>
            </a:pPr>
            <a:r>
              <a:rPr lang="en-GB" sz="3400" b="1" i="1" dirty="0"/>
              <a:t>Internal or self- evaluation</a:t>
            </a:r>
          </a:p>
          <a:p>
            <a:pPr marL="0" indent="0">
              <a:buNone/>
            </a:pPr>
            <a:r>
              <a:rPr lang="en-GB" sz="3400" b="1" i="1" dirty="0"/>
              <a:t>Midterm evaluation</a:t>
            </a:r>
          </a:p>
          <a:p>
            <a:pPr marL="0" indent="0">
              <a:buNone/>
            </a:pPr>
            <a:r>
              <a:rPr lang="en-GB" sz="3400" b="1" i="1" dirty="0">
                <a:cs typeface="ＭＳ Ｐゴシック" charset="0"/>
              </a:rPr>
              <a:t>Impact evaluation </a:t>
            </a:r>
            <a:endParaRPr lang="en-SE" sz="3400" dirty="0"/>
          </a:p>
        </p:txBody>
      </p:sp>
    </p:spTree>
    <p:extLst>
      <p:ext uri="{BB962C8B-B14F-4D97-AF65-F5344CB8AC3E}">
        <p14:creationId xmlns:p14="http://schemas.microsoft.com/office/powerpoint/2010/main" val="41929819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90563-064D-3F43-AD69-4BEA0353AE5F}"/>
              </a:ext>
            </a:extLst>
          </p:cNvPr>
          <p:cNvSpPr>
            <a:spLocks noGrp="1"/>
          </p:cNvSpPr>
          <p:nvPr>
            <p:ph type="title"/>
          </p:nvPr>
        </p:nvSpPr>
        <p:spPr/>
        <p:txBody>
          <a:bodyPr/>
          <a:lstStyle/>
          <a:p>
            <a:r>
              <a:rPr lang="sv-SE" b="1" dirty="0" err="1">
                <a:solidFill>
                  <a:schemeClr val="bg2">
                    <a:lumMod val="50000"/>
                  </a:schemeClr>
                </a:solidFill>
              </a:rPr>
              <a:t>What</a:t>
            </a:r>
            <a:r>
              <a:rPr lang="sv-SE" b="1" dirty="0">
                <a:solidFill>
                  <a:schemeClr val="bg2">
                    <a:lumMod val="50000"/>
                  </a:schemeClr>
                </a:solidFill>
              </a:rPr>
              <a:t> is MEL? Learning</a:t>
            </a:r>
            <a:endParaRPr lang="en-SE" b="1" dirty="0">
              <a:solidFill>
                <a:schemeClr val="bg2">
                  <a:lumMod val="50000"/>
                </a:schemeClr>
              </a:solidFill>
            </a:endParaRPr>
          </a:p>
        </p:txBody>
      </p:sp>
      <p:sp>
        <p:nvSpPr>
          <p:cNvPr id="3" name="Content Placeholder 2">
            <a:extLst>
              <a:ext uri="{FF2B5EF4-FFF2-40B4-BE49-F238E27FC236}">
                <a16:creationId xmlns:a16="http://schemas.microsoft.com/office/drawing/2014/main" id="{8FA472B0-26B4-E341-B0D2-90DDBAD65ED7}"/>
              </a:ext>
            </a:extLst>
          </p:cNvPr>
          <p:cNvSpPr>
            <a:spLocks noGrp="1"/>
          </p:cNvSpPr>
          <p:nvPr>
            <p:ph idx="1"/>
          </p:nvPr>
        </p:nvSpPr>
        <p:spPr>
          <a:xfrm>
            <a:off x="2589212" y="1489166"/>
            <a:ext cx="8915400" cy="4422056"/>
          </a:xfrm>
        </p:spPr>
        <p:txBody>
          <a:bodyPr>
            <a:normAutofit fontScale="62500" lnSpcReduction="20000"/>
          </a:bodyPr>
          <a:lstStyle/>
          <a:p>
            <a:pPr marL="0" indent="0">
              <a:buNone/>
            </a:pPr>
            <a:r>
              <a:rPr lang="en-GB" sz="2900" b="1" dirty="0"/>
              <a:t>Learning can be explained as:</a:t>
            </a:r>
          </a:p>
          <a:p>
            <a:pPr marL="0" indent="0">
              <a:buNone/>
            </a:pPr>
            <a:endParaRPr lang="en-GB" sz="2800" b="1" dirty="0"/>
          </a:p>
          <a:p>
            <a:pPr lvl="0"/>
            <a:r>
              <a:rPr lang="en-GB" sz="2800" dirty="0"/>
              <a:t>A deeper understanding of consequences/effects that a specific situation/context led to (which your project contributed to in a good or bad manner) – a knowledge you can then apply in a a more broad sense. </a:t>
            </a:r>
            <a:endParaRPr lang="en-SE" sz="2800" dirty="0"/>
          </a:p>
          <a:p>
            <a:pPr lvl="0"/>
            <a:r>
              <a:rPr lang="en-GB" sz="2800" dirty="0"/>
              <a:t>E.g. in one community a more diverse set of people were engaged in the demarcation process, by first letting 1. women, 2. young women and men 3. men work in own separate groups, compare results and reach consensus on the material – we then decided to make use of this methodology also for other types of engagement. </a:t>
            </a:r>
            <a:r>
              <a:rPr lang="en-GB" sz="2800" b="1" dirty="0"/>
              <a:t>This is a methodological learning you can integrate in your monitoring approach!</a:t>
            </a:r>
            <a:endParaRPr lang="en-SE" sz="2800" b="1" dirty="0"/>
          </a:p>
          <a:p>
            <a:pPr lvl="0"/>
            <a:r>
              <a:rPr lang="en-GB" sz="2800" dirty="0"/>
              <a:t>You have learned something for real only when you implement what you learned. E.g. changing behaviour. If you know you should do something differently, but continue doing the same as before, no real learning has taken place.</a:t>
            </a:r>
            <a:endParaRPr lang="en-SE" sz="2800" dirty="0"/>
          </a:p>
          <a:p>
            <a:pPr marL="0" indent="0">
              <a:buNone/>
            </a:pPr>
            <a:endParaRPr lang="en-SE" dirty="0"/>
          </a:p>
          <a:p>
            <a:endParaRPr lang="en-SE" dirty="0"/>
          </a:p>
        </p:txBody>
      </p:sp>
    </p:spTree>
    <p:extLst>
      <p:ext uri="{BB962C8B-B14F-4D97-AF65-F5344CB8AC3E}">
        <p14:creationId xmlns:p14="http://schemas.microsoft.com/office/powerpoint/2010/main" val="3929778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5F2AE-A951-A843-932E-34E73B3FA73A}"/>
              </a:ext>
            </a:extLst>
          </p:cNvPr>
          <p:cNvSpPr>
            <a:spLocks noGrp="1"/>
          </p:cNvSpPr>
          <p:nvPr>
            <p:ph type="title"/>
          </p:nvPr>
        </p:nvSpPr>
        <p:spPr/>
        <p:txBody>
          <a:bodyPr/>
          <a:lstStyle/>
          <a:p>
            <a:r>
              <a:rPr lang="en-SE" b="1" dirty="0">
                <a:solidFill>
                  <a:schemeClr val="bg2">
                    <a:lumMod val="50000"/>
                  </a:schemeClr>
                </a:solidFill>
              </a:rPr>
              <a:t>What </a:t>
            </a:r>
            <a:r>
              <a:rPr lang="en-SE" b="1">
                <a:solidFill>
                  <a:schemeClr val="bg2">
                    <a:lumMod val="50000"/>
                  </a:schemeClr>
                </a:solidFill>
              </a:rPr>
              <a:t>is MEL? </a:t>
            </a:r>
            <a:r>
              <a:rPr lang="en-SE" b="1" dirty="0">
                <a:solidFill>
                  <a:schemeClr val="bg2">
                    <a:lumMod val="50000"/>
                  </a:schemeClr>
                </a:solidFill>
              </a:rPr>
              <a:t>Reporting</a:t>
            </a:r>
          </a:p>
        </p:txBody>
      </p:sp>
      <p:sp>
        <p:nvSpPr>
          <p:cNvPr id="3" name="Content Placeholder 2">
            <a:extLst>
              <a:ext uri="{FF2B5EF4-FFF2-40B4-BE49-F238E27FC236}">
                <a16:creationId xmlns:a16="http://schemas.microsoft.com/office/drawing/2014/main" id="{045209EA-0B29-BA4D-99DD-E94101FDF28C}"/>
              </a:ext>
            </a:extLst>
          </p:cNvPr>
          <p:cNvSpPr>
            <a:spLocks noGrp="1"/>
          </p:cNvSpPr>
          <p:nvPr>
            <p:ph idx="1"/>
          </p:nvPr>
        </p:nvSpPr>
        <p:spPr/>
        <p:txBody>
          <a:bodyPr/>
          <a:lstStyle/>
          <a:p>
            <a:pPr marL="0" indent="0">
              <a:buNone/>
            </a:pPr>
            <a:r>
              <a:rPr lang="en-GB" b="1" dirty="0"/>
              <a:t>Reporting can be explained as:</a:t>
            </a:r>
          </a:p>
          <a:p>
            <a:pPr marL="0" indent="0">
              <a:buNone/>
            </a:pPr>
            <a:endParaRPr lang="en-GB" dirty="0"/>
          </a:p>
          <a:p>
            <a:pPr marL="0" indent="0">
              <a:buNone/>
            </a:pPr>
            <a:r>
              <a:rPr lang="en-GB" dirty="0"/>
              <a:t>A process to provide analysed data such as information from communities and other key stakeholders.</a:t>
            </a:r>
          </a:p>
          <a:p>
            <a:pPr marL="0" indent="0">
              <a:buNone/>
            </a:pPr>
            <a:endParaRPr lang="en-GB" dirty="0"/>
          </a:p>
          <a:p>
            <a:pPr marL="0" indent="0">
              <a:buNone/>
            </a:pPr>
            <a:r>
              <a:rPr lang="en-GB" b="1" i="1" dirty="0"/>
              <a:t>Internal reporting</a:t>
            </a:r>
          </a:p>
          <a:p>
            <a:pPr marL="0" indent="0">
              <a:buNone/>
            </a:pPr>
            <a:r>
              <a:rPr lang="en-GB" b="1" i="1" dirty="0"/>
              <a:t>External reporting</a:t>
            </a:r>
            <a:endParaRPr lang="en-SE" dirty="0"/>
          </a:p>
          <a:p>
            <a:pPr marL="0" indent="0">
              <a:buNone/>
            </a:pPr>
            <a:endParaRPr lang="en-SE" dirty="0"/>
          </a:p>
        </p:txBody>
      </p:sp>
      <p:pic>
        <p:nvPicPr>
          <p:cNvPr id="4" name="Picture 3">
            <a:extLst>
              <a:ext uri="{FF2B5EF4-FFF2-40B4-BE49-F238E27FC236}">
                <a16:creationId xmlns:a16="http://schemas.microsoft.com/office/drawing/2014/main" id="{4A02AA76-9905-6240-AC85-0B85CCF1CB8D}"/>
              </a:ext>
            </a:extLst>
          </p:cNvPr>
          <p:cNvPicPr>
            <a:picLocks noChangeAspect="1"/>
          </p:cNvPicPr>
          <p:nvPr/>
        </p:nvPicPr>
        <p:blipFill>
          <a:blip r:embed="rId3"/>
          <a:stretch>
            <a:fillRect/>
          </a:stretch>
        </p:blipFill>
        <p:spPr>
          <a:xfrm>
            <a:off x="6096000" y="3429000"/>
            <a:ext cx="5763986" cy="3193869"/>
          </a:xfrm>
          <a:prstGeom prst="rect">
            <a:avLst/>
          </a:prstGeom>
        </p:spPr>
      </p:pic>
    </p:spTree>
    <p:extLst>
      <p:ext uri="{BB962C8B-B14F-4D97-AF65-F5344CB8AC3E}">
        <p14:creationId xmlns:p14="http://schemas.microsoft.com/office/powerpoint/2010/main" val="35483288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90563-064D-3F43-AD69-4BEA0353AE5F}"/>
              </a:ext>
            </a:extLst>
          </p:cNvPr>
          <p:cNvSpPr>
            <a:spLocks noGrp="1"/>
          </p:cNvSpPr>
          <p:nvPr>
            <p:ph type="title"/>
          </p:nvPr>
        </p:nvSpPr>
        <p:spPr/>
        <p:txBody>
          <a:bodyPr/>
          <a:lstStyle/>
          <a:p>
            <a:r>
              <a:rPr lang="sv-SE" b="1" dirty="0" err="1">
                <a:solidFill>
                  <a:schemeClr val="bg2">
                    <a:lumMod val="50000"/>
                  </a:schemeClr>
                </a:solidFill>
              </a:rPr>
              <a:t>Why</a:t>
            </a:r>
            <a:r>
              <a:rPr lang="sv-SE" b="1" dirty="0">
                <a:solidFill>
                  <a:schemeClr val="bg2">
                    <a:lumMod val="50000"/>
                  </a:schemeClr>
                </a:solidFill>
              </a:rPr>
              <a:t> </a:t>
            </a:r>
            <a:r>
              <a:rPr lang="sv-SE" b="1" dirty="0" err="1">
                <a:solidFill>
                  <a:schemeClr val="bg2">
                    <a:lumMod val="50000"/>
                  </a:schemeClr>
                </a:solidFill>
              </a:rPr>
              <a:t>engage</a:t>
            </a:r>
            <a:r>
              <a:rPr lang="sv-SE" b="1" dirty="0">
                <a:solidFill>
                  <a:schemeClr val="bg2">
                    <a:lumMod val="50000"/>
                  </a:schemeClr>
                </a:solidFill>
              </a:rPr>
              <a:t> in a </a:t>
            </a:r>
            <a:r>
              <a:rPr lang="en-SE" b="1" dirty="0">
                <a:solidFill>
                  <a:schemeClr val="bg2">
                    <a:lumMod val="50000"/>
                  </a:schemeClr>
                </a:solidFill>
              </a:rPr>
              <a:t>MEL process ?</a:t>
            </a:r>
          </a:p>
        </p:txBody>
      </p:sp>
      <p:sp>
        <p:nvSpPr>
          <p:cNvPr id="3" name="Content Placeholder 2">
            <a:extLst>
              <a:ext uri="{FF2B5EF4-FFF2-40B4-BE49-F238E27FC236}">
                <a16:creationId xmlns:a16="http://schemas.microsoft.com/office/drawing/2014/main" id="{8FA472B0-26B4-E341-B0D2-90DDBAD65ED7}"/>
              </a:ext>
            </a:extLst>
          </p:cNvPr>
          <p:cNvSpPr>
            <a:spLocks noGrp="1"/>
          </p:cNvSpPr>
          <p:nvPr>
            <p:ph idx="1"/>
          </p:nvPr>
        </p:nvSpPr>
        <p:spPr/>
        <p:txBody>
          <a:bodyPr>
            <a:normAutofit fontScale="92500" lnSpcReduction="10000"/>
          </a:bodyPr>
          <a:lstStyle/>
          <a:p>
            <a:pPr marL="0" indent="0">
              <a:buNone/>
            </a:pPr>
            <a:r>
              <a:rPr lang="en-SE" sz="2300" b="1" dirty="0"/>
              <a:t>So you can grow by…</a:t>
            </a:r>
          </a:p>
          <a:p>
            <a:pPr marL="0" indent="0">
              <a:buNone/>
            </a:pPr>
            <a:endParaRPr lang="en-SE" sz="2300" dirty="0"/>
          </a:p>
          <a:p>
            <a:pPr marL="0" indent="0">
              <a:buNone/>
            </a:pPr>
            <a:r>
              <a:rPr lang="en-SE" sz="2300" dirty="0"/>
              <a:t>Creating conditions so staff, managers and external stakeholders feel comfortable in sharing good and bad experiences</a:t>
            </a:r>
          </a:p>
          <a:p>
            <a:pPr marL="0" indent="0">
              <a:buNone/>
            </a:pPr>
            <a:endParaRPr lang="en-SE" sz="2300" dirty="0"/>
          </a:p>
          <a:p>
            <a:pPr marL="0" indent="0">
              <a:buNone/>
            </a:pPr>
            <a:r>
              <a:rPr lang="en-SE" sz="2300" dirty="0"/>
              <a:t>Creating structures so you learn from results/changes you achieve or contribute to and changes which affect you</a:t>
            </a:r>
          </a:p>
          <a:p>
            <a:pPr marL="0" indent="0">
              <a:buNone/>
            </a:pPr>
            <a:endParaRPr lang="en-SE" sz="2300" dirty="0"/>
          </a:p>
          <a:p>
            <a:pPr marL="0" indent="0">
              <a:buNone/>
            </a:pPr>
            <a:r>
              <a:rPr lang="en-SE" sz="2300" dirty="0"/>
              <a:t>Creating structures so you can adapt your project and organisation in accordance with what you learned</a:t>
            </a:r>
          </a:p>
          <a:p>
            <a:pPr marL="0" indent="0">
              <a:buNone/>
            </a:pPr>
            <a:endParaRPr lang="en-SE" dirty="0"/>
          </a:p>
          <a:p>
            <a:pPr marL="0" indent="0">
              <a:buNone/>
            </a:pPr>
            <a:endParaRPr lang="en-SE" dirty="0"/>
          </a:p>
          <a:p>
            <a:endParaRPr lang="en-SE" dirty="0"/>
          </a:p>
        </p:txBody>
      </p:sp>
    </p:spTree>
    <p:extLst>
      <p:ext uri="{BB962C8B-B14F-4D97-AF65-F5344CB8AC3E}">
        <p14:creationId xmlns:p14="http://schemas.microsoft.com/office/powerpoint/2010/main" val="2165054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01FCF-AA11-6A4D-AA57-A8B47BF100CB}"/>
              </a:ext>
            </a:extLst>
          </p:cNvPr>
          <p:cNvSpPr>
            <a:spLocks noGrp="1"/>
          </p:cNvSpPr>
          <p:nvPr>
            <p:ph type="title"/>
          </p:nvPr>
        </p:nvSpPr>
        <p:spPr/>
        <p:txBody>
          <a:bodyPr/>
          <a:lstStyle/>
          <a:p>
            <a:r>
              <a:rPr lang="sv-SE" b="1" dirty="0" err="1">
                <a:solidFill>
                  <a:schemeClr val="bg2">
                    <a:lumMod val="50000"/>
                  </a:schemeClr>
                </a:solidFill>
              </a:rPr>
              <a:t>What</a:t>
            </a:r>
            <a:r>
              <a:rPr lang="sv-SE" b="1" dirty="0">
                <a:solidFill>
                  <a:schemeClr val="bg2">
                    <a:lumMod val="50000"/>
                  </a:schemeClr>
                </a:solidFill>
              </a:rPr>
              <a:t> do </a:t>
            </a:r>
            <a:r>
              <a:rPr lang="sv-SE" b="1" dirty="0" err="1">
                <a:solidFill>
                  <a:schemeClr val="bg2">
                    <a:lumMod val="50000"/>
                  </a:schemeClr>
                </a:solidFill>
              </a:rPr>
              <a:t>we</a:t>
            </a:r>
            <a:r>
              <a:rPr lang="sv-SE" b="1" dirty="0">
                <a:solidFill>
                  <a:schemeClr val="bg2">
                    <a:lumMod val="50000"/>
                  </a:schemeClr>
                </a:solidFill>
              </a:rPr>
              <a:t> </a:t>
            </a:r>
            <a:r>
              <a:rPr lang="sv-SE" b="1" dirty="0" err="1">
                <a:solidFill>
                  <a:schemeClr val="bg2">
                    <a:lumMod val="50000"/>
                  </a:schemeClr>
                </a:solidFill>
              </a:rPr>
              <a:t>mean</a:t>
            </a:r>
            <a:r>
              <a:rPr lang="sv-SE" b="1" dirty="0">
                <a:solidFill>
                  <a:schemeClr val="bg2">
                    <a:lumMod val="50000"/>
                  </a:schemeClr>
                </a:solidFill>
              </a:rPr>
              <a:t> by a MEL process? </a:t>
            </a:r>
            <a:endParaRPr lang="en-SE" b="1" dirty="0">
              <a:solidFill>
                <a:schemeClr val="bg2">
                  <a:lumMod val="50000"/>
                </a:schemeClr>
              </a:solidFill>
            </a:endParaRPr>
          </a:p>
        </p:txBody>
      </p:sp>
      <p:sp>
        <p:nvSpPr>
          <p:cNvPr id="3" name="Content Placeholder 2">
            <a:extLst>
              <a:ext uri="{FF2B5EF4-FFF2-40B4-BE49-F238E27FC236}">
                <a16:creationId xmlns:a16="http://schemas.microsoft.com/office/drawing/2014/main" id="{994ACE6D-143D-9C4A-8D6D-E0474E0F8EBF}"/>
              </a:ext>
            </a:extLst>
          </p:cNvPr>
          <p:cNvSpPr>
            <a:spLocks noGrp="1"/>
          </p:cNvSpPr>
          <p:nvPr>
            <p:ph idx="1"/>
          </p:nvPr>
        </p:nvSpPr>
        <p:spPr/>
        <p:txBody>
          <a:bodyPr/>
          <a:lstStyle/>
          <a:p>
            <a:pPr marL="0" indent="0">
              <a:buNone/>
            </a:pPr>
            <a:r>
              <a:rPr lang="en-GB" sz="2200" dirty="0"/>
              <a:t>The MEL is a process because you take steps to build the work, to learn, to adjust on a continuous basis. It is something which grows within the organisation, forms the organisation and affect how you work over time. </a:t>
            </a:r>
          </a:p>
          <a:p>
            <a:pPr marL="0" indent="0">
              <a:buNone/>
            </a:pPr>
            <a:endParaRPr lang="en-GB" sz="2200" dirty="0"/>
          </a:p>
          <a:p>
            <a:pPr marL="0" indent="0">
              <a:buNone/>
            </a:pPr>
            <a:r>
              <a:rPr lang="en-GB" sz="2200" dirty="0"/>
              <a:t>Consequently MEL is also something which grows in your staff, in your management and in the people you engage with.</a:t>
            </a:r>
          </a:p>
          <a:p>
            <a:pPr marL="0" indent="0">
              <a:buNone/>
            </a:pPr>
            <a:endParaRPr lang="en-GB" sz="2200" dirty="0"/>
          </a:p>
          <a:p>
            <a:pPr marL="0" indent="0">
              <a:buNone/>
            </a:pPr>
            <a:r>
              <a:rPr lang="en-GB" sz="2200" dirty="0"/>
              <a:t>Some fundamental aspects of the MEL process are:</a:t>
            </a:r>
          </a:p>
          <a:p>
            <a:pPr marL="0" indent="0">
              <a:buNone/>
            </a:pPr>
            <a:endParaRPr lang="en-SE" dirty="0"/>
          </a:p>
        </p:txBody>
      </p:sp>
    </p:spTree>
    <p:extLst>
      <p:ext uri="{BB962C8B-B14F-4D97-AF65-F5344CB8AC3E}">
        <p14:creationId xmlns:p14="http://schemas.microsoft.com/office/powerpoint/2010/main" val="2239376561"/>
      </p:ext>
    </p:extLst>
  </p:cSld>
  <p:clrMapOvr>
    <a:masterClrMapping/>
  </p:clrMapOvr>
</p:sld>
</file>

<file path=ppt/theme/theme1.xml><?xml version="1.0" encoding="utf-8"?>
<a:theme xmlns:a="http://schemas.openxmlformats.org/drawingml/2006/main" name="Slinga">
  <a:themeElements>
    <a:clrScheme name="Varm blå">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Slinga">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nga">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223</TotalTime>
  <Words>2340</Words>
  <Application>Microsoft Macintosh PowerPoint</Application>
  <PresentationFormat>Bredbild</PresentationFormat>
  <Paragraphs>262</Paragraphs>
  <Slides>26</Slides>
  <Notes>10</Notes>
  <HiddenSlides>0</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26</vt:i4>
      </vt:variant>
    </vt:vector>
  </HeadingPairs>
  <TitlesOfParts>
    <vt:vector size="33" baseType="lpstr">
      <vt:lpstr>Arial</vt:lpstr>
      <vt:lpstr>Calibri</vt:lpstr>
      <vt:lpstr>Cambria</vt:lpstr>
      <vt:lpstr>Century Gothic</vt:lpstr>
      <vt:lpstr>Wingdings</vt:lpstr>
      <vt:lpstr>Wingdings 3</vt:lpstr>
      <vt:lpstr>Slinga</vt:lpstr>
      <vt:lpstr>Monitoring evaluation and learning (MEL) </vt:lpstr>
      <vt:lpstr>Monitoring and evaluation of what? </vt:lpstr>
      <vt:lpstr>Systematic result analysis, monitoring evaluation, learning and reporting </vt:lpstr>
      <vt:lpstr>What is MEL? Monitoring</vt:lpstr>
      <vt:lpstr>What is MEL? Evaluation</vt:lpstr>
      <vt:lpstr>What is MEL? Learning</vt:lpstr>
      <vt:lpstr>What is MEL? Reporting</vt:lpstr>
      <vt:lpstr>Why engage in a MEL process ?</vt:lpstr>
      <vt:lpstr>What do we mean by a MEL process? </vt:lpstr>
      <vt:lpstr>Monitoring process and planning </vt:lpstr>
      <vt:lpstr>Monitoring planing matrix</vt:lpstr>
      <vt:lpstr>MEL and project Cycle </vt:lpstr>
      <vt:lpstr>PowerPoint-presentation</vt:lpstr>
      <vt:lpstr>What is an indicator?</vt:lpstr>
      <vt:lpstr>Indicators - definition </vt:lpstr>
      <vt:lpstr>Indicators – Following the result chain</vt:lpstr>
      <vt:lpstr>Result indicators</vt:lpstr>
      <vt:lpstr>Quantitative &amp; Qualitative</vt:lpstr>
      <vt:lpstr>Purely quantitative</vt:lpstr>
      <vt:lpstr>Indicators: quantitative/qualitative</vt:lpstr>
      <vt:lpstr>PowerPoint-presentation</vt:lpstr>
      <vt:lpstr>Theory of Change</vt:lpstr>
      <vt:lpstr>LFA</vt:lpstr>
      <vt:lpstr>Outcome Mapping</vt:lpstr>
      <vt:lpstr>An outcome for OM/OH?</vt:lpstr>
      <vt:lpstr>Outcome Harvesting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Monitoring and evaluation </dc:title>
  <dc:creator>Maria Holmqvist</dc:creator>
  <cp:lastModifiedBy>Maria Holmqvist</cp:lastModifiedBy>
  <cp:revision>10</cp:revision>
  <dcterms:created xsi:type="dcterms:W3CDTF">2020-06-06T11:15:14Z</dcterms:created>
  <dcterms:modified xsi:type="dcterms:W3CDTF">2020-06-06T15:22:38Z</dcterms:modified>
</cp:coreProperties>
</file>