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437" r:id="rId2"/>
    <p:sldId id="438" r:id="rId3"/>
    <p:sldId id="439" r:id="rId4"/>
    <p:sldId id="440" r:id="rId5"/>
    <p:sldId id="443" r:id="rId6"/>
    <p:sldId id="444" r:id="rId7"/>
    <p:sldId id="441" r:id="rId8"/>
    <p:sldId id="44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288"/>
  </p:normalViewPr>
  <p:slideViewPr>
    <p:cSldViewPr snapToGrid="0" snapToObjects="1">
      <p:cViewPr varScale="1">
        <p:scale>
          <a:sx n="98" d="100"/>
          <a:sy n="9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Rubrik och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Platshållare för tabell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4E5D6-4ED8-7144-94AA-D52B7E084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8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v-SE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</p:nvPr>
        </p:nvSpPr>
        <p:spPr>
          <a:xfrm>
            <a:off x="1966912" y="2146300"/>
            <a:ext cx="8915400" cy="3777622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endParaRPr lang="es-ES_tradnl" sz="40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n-US" sz="48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Stakeholders analysis</a:t>
            </a:r>
          </a:p>
        </p:txBody>
      </p:sp>
    </p:spTree>
    <p:extLst>
      <p:ext uri="{BB962C8B-B14F-4D97-AF65-F5344CB8AC3E}">
        <p14:creationId xmlns:p14="http://schemas.microsoft.com/office/powerpoint/2010/main" val="311711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Stakeholders</a:t>
            </a:r>
            <a:r>
              <a:rPr lang="es-ES" sz="40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are</a:t>
            </a:r>
            <a:br>
              <a:rPr lang="es-ES" sz="4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br>
              <a:rPr lang="es-ES" sz="4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sv-SE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80000"/>
              </a:lnSpc>
              <a:buFont typeface="Wingdings" charset="0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Target groups</a:t>
            </a:r>
            <a:r>
              <a:rPr lang="en-GB" sz="3200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lnSpc>
                <a:spcPct val="80000"/>
              </a:lnSpc>
              <a:buFont typeface="Wingdings" charset="0"/>
              <a:buAutoNum type="arabicPeriod"/>
            </a:pPr>
            <a:endParaRPr lang="en-GB" sz="32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80000"/>
              </a:lnSpc>
              <a:buFont typeface="Wingdings" charset="0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Actors (Project team, </a:t>
            </a:r>
            <a:r>
              <a:rPr lang="en-GB" sz="3200" dirty="0" err="1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decissions</a:t>
            </a:r>
            <a:r>
              <a:rPr lang="en-GB" sz="3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makers)</a:t>
            </a:r>
          </a:p>
          <a:p>
            <a:pPr marL="514350" indent="-514350">
              <a:lnSpc>
                <a:spcPct val="80000"/>
              </a:lnSpc>
              <a:buFont typeface="Wingdings" charset="0"/>
              <a:buAutoNum type="arabicPeriod"/>
            </a:pPr>
            <a:endParaRPr lang="en-GB" sz="32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80000"/>
              </a:lnSpc>
              <a:buFont typeface="Wingdings" charset="0"/>
              <a:buAutoNum type="arabicPeriod"/>
            </a:pPr>
            <a:r>
              <a:rPr lang="en-GB" sz="3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Allies/antagonist</a:t>
            </a:r>
          </a:p>
          <a:p>
            <a:pPr marL="514350" indent="-514350"/>
            <a:endParaRPr lang="sv-SE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013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/>
          </p:nvPr>
        </p:nvSpPr>
        <p:spPr>
          <a:xfrm>
            <a:off x="2427825" y="535210"/>
            <a:ext cx="8911687" cy="1280890"/>
          </a:xfrm>
        </p:spPr>
        <p:txBody>
          <a:bodyPr/>
          <a:lstStyle/>
          <a:p>
            <a:pPr eaLnBrk="1" hangingPunct="1"/>
            <a:r>
              <a:rPr lang="sv-SE" sz="40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Target </a:t>
            </a:r>
            <a:r>
              <a:rPr lang="sv-SE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groups</a:t>
            </a:r>
            <a:endParaRPr lang="sv-SE" sz="4000" b="1" dirty="0">
              <a:solidFill>
                <a:schemeClr val="bg2">
                  <a:lumMod val="50000"/>
                </a:schemeClr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0354" name="Rectangle 3"/>
          <p:cNvSpPr>
            <a:spLocks noGrp="1" noChangeArrowheads="1"/>
          </p:cNvSpPr>
          <p:nvPr>
            <p:ph idx="1"/>
          </p:nvPr>
        </p:nvSpPr>
        <p:spPr>
          <a:xfrm>
            <a:off x="2322512" y="1435100"/>
            <a:ext cx="8915400" cy="377762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endParaRPr lang="sv-SE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dirty="0">
                <a:latin typeface="Calibri" charset="0"/>
                <a:ea typeface="ＭＳ Ｐゴシック" charset="0"/>
                <a:cs typeface="ＭＳ Ｐゴシック" charset="0"/>
              </a:rPr>
              <a:t>Target groups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are Primary/Final/right holders or Secondary/intermediaries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4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Example of primary target groups: population at large, marginalized women and men, youth, children, girls, etc.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Example of secondary target groups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	partners of cooperation, other actors we direct our efforts to, staff, teachers, (if children are the primary target group)</a:t>
            </a:r>
          </a:p>
        </p:txBody>
      </p:sp>
    </p:spTree>
    <p:extLst>
      <p:ext uri="{BB962C8B-B14F-4D97-AF65-F5344CB8AC3E}">
        <p14:creationId xmlns:p14="http://schemas.microsoft.com/office/powerpoint/2010/main" val="344227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v-SE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More</a:t>
            </a:r>
            <a:r>
              <a:rPr lang="sv-SE" sz="40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about</a:t>
            </a:r>
            <a:r>
              <a:rPr lang="sv-SE" sz="40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target</a:t>
            </a:r>
            <a:r>
              <a:rPr lang="sv-SE" sz="40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40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groups</a:t>
            </a:r>
            <a:endParaRPr lang="sv-SE" sz="4000" b="1" dirty="0">
              <a:solidFill>
                <a:schemeClr val="bg2">
                  <a:lumMod val="50000"/>
                </a:schemeClr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The primary target group can be indirect, we don</a:t>
            </a:r>
            <a:r>
              <a:rPr lang="en-US" altLang="ja-JP" sz="2400" dirty="0">
                <a:latin typeface="Calibri" charset="0"/>
                <a:ea typeface="ＭＳ Ｐゴシック" charset="0"/>
                <a:cs typeface="ＭＳ Ｐゴシック" charset="0"/>
              </a:rPr>
              <a:t>’t work directly towards them – (instead - partners of cooperation, staff, teacher etc. do work directly). </a:t>
            </a:r>
          </a:p>
          <a:p>
            <a:pPr eaLnBrk="1" hangingPunct="1">
              <a:lnSpc>
                <a:spcPct val="90000"/>
              </a:lnSpc>
            </a:pPr>
            <a:endParaRPr lang="en-US" altLang="ja-JP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The secondary target group is however often direct.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In the secondary target group we can measure effects - but all effects need to be related to achieving changes (effects) in the primary target group.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sv-SE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sv-SE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48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AB8C37-205C-3641-A74A-2D98BB9B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 err="1">
                <a:solidFill>
                  <a:schemeClr val="bg2">
                    <a:lumMod val="50000"/>
                  </a:schemeClr>
                </a:solidFill>
              </a:rPr>
              <a:t>The</a:t>
            </a:r>
            <a:r>
              <a:rPr lang="es-ES_tradnl" sz="4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_tradnl" sz="4000" b="1" dirty="0" err="1">
                <a:solidFill>
                  <a:schemeClr val="bg2">
                    <a:lumMod val="50000"/>
                  </a:schemeClr>
                </a:solidFill>
              </a:rPr>
              <a:t>actors</a:t>
            </a:r>
            <a:endParaRPr lang="es-ES_tradnl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52B8B94-0D65-6249-A82A-17B10C5F4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 err="1"/>
              <a:t>They</a:t>
            </a:r>
            <a:r>
              <a:rPr lang="es-ES_tradnl" sz="2400" dirty="0"/>
              <a:t> are </a:t>
            </a:r>
            <a:r>
              <a:rPr lang="es-ES_tradnl" sz="2400" dirty="0" err="1"/>
              <a:t>the</a:t>
            </a:r>
            <a:r>
              <a:rPr lang="es-ES_tradnl" sz="2400" dirty="0"/>
              <a:t> </a:t>
            </a:r>
            <a:r>
              <a:rPr lang="es-ES_tradnl" sz="2400" dirty="0" err="1"/>
              <a:t>people</a:t>
            </a:r>
            <a:r>
              <a:rPr lang="es-ES_tradnl" sz="2400" dirty="0"/>
              <a:t> </a:t>
            </a:r>
            <a:r>
              <a:rPr lang="es-ES_tradnl" sz="2400" dirty="0" err="1"/>
              <a:t>or</a:t>
            </a:r>
            <a:r>
              <a:rPr lang="es-ES_tradnl" sz="2400" dirty="0"/>
              <a:t> </a:t>
            </a:r>
            <a:r>
              <a:rPr lang="es-ES_tradnl" sz="2400" dirty="0" err="1"/>
              <a:t>entities</a:t>
            </a:r>
            <a:r>
              <a:rPr lang="es-ES_tradnl" sz="2400" dirty="0"/>
              <a:t> responsable </a:t>
            </a:r>
            <a:r>
              <a:rPr lang="es-ES_tradnl" sz="2400" dirty="0" err="1"/>
              <a:t>for</a:t>
            </a:r>
            <a:r>
              <a:rPr lang="es-ES_tradnl" sz="2400" dirty="0"/>
              <a:t> </a:t>
            </a:r>
            <a:r>
              <a:rPr lang="es-ES_tradnl" sz="2400" dirty="0" err="1"/>
              <a:t>the</a:t>
            </a:r>
            <a:r>
              <a:rPr lang="es-ES_tradnl" sz="2400" dirty="0"/>
              <a:t> </a:t>
            </a:r>
            <a:r>
              <a:rPr lang="es-ES_tradnl" sz="2400" dirty="0" err="1"/>
              <a:t>design</a:t>
            </a:r>
            <a:r>
              <a:rPr lang="es-ES_tradnl" sz="2400" dirty="0"/>
              <a:t>, </a:t>
            </a:r>
            <a:r>
              <a:rPr lang="es-ES_tradnl" sz="2400" dirty="0" err="1"/>
              <a:t>implementation</a:t>
            </a:r>
            <a:r>
              <a:rPr lang="es-ES_tradnl" sz="2400" dirty="0"/>
              <a:t>, </a:t>
            </a:r>
            <a:r>
              <a:rPr lang="es-ES_tradnl" sz="2400" dirty="0" err="1"/>
              <a:t>monitoring</a:t>
            </a:r>
            <a:r>
              <a:rPr lang="es-ES_tradnl" sz="2400" dirty="0"/>
              <a:t> and </a:t>
            </a:r>
            <a:r>
              <a:rPr lang="es-ES_tradnl" sz="2400" dirty="0" err="1"/>
              <a:t>reporting</a:t>
            </a:r>
            <a:r>
              <a:rPr lang="es-ES_tradnl" sz="2400" dirty="0"/>
              <a:t> of </a:t>
            </a:r>
            <a:r>
              <a:rPr lang="es-ES_tradnl" sz="2400" dirty="0" err="1"/>
              <a:t>the</a:t>
            </a:r>
            <a:r>
              <a:rPr lang="es-ES_tradnl" sz="2400" dirty="0"/>
              <a:t> Project</a:t>
            </a:r>
          </a:p>
          <a:p>
            <a:r>
              <a:rPr lang="es-ES_tradnl" sz="2400" dirty="0"/>
              <a:t>In </a:t>
            </a:r>
            <a:r>
              <a:rPr lang="es-ES_tradnl" sz="2400" dirty="0" err="1"/>
              <a:t>this</a:t>
            </a:r>
            <a:r>
              <a:rPr lang="es-ES_tradnl" sz="2400" dirty="0"/>
              <a:t> </a:t>
            </a:r>
            <a:r>
              <a:rPr lang="es-ES_tradnl" sz="2400" dirty="0" err="1"/>
              <a:t>category</a:t>
            </a:r>
            <a:r>
              <a:rPr lang="es-ES_tradnl" sz="2400" dirty="0"/>
              <a:t> of </a:t>
            </a:r>
            <a:r>
              <a:rPr lang="es-ES_tradnl" sz="2400" dirty="0" err="1"/>
              <a:t>stakeholders</a:t>
            </a:r>
            <a:r>
              <a:rPr lang="es-ES_tradnl" sz="2400" dirty="0"/>
              <a:t> </a:t>
            </a:r>
            <a:r>
              <a:rPr lang="es-ES_tradnl" sz="2400" dirty="0" err="1"/>
              <a:t>we</a:t>
            </a:r>
            <a:r>
              <a:rPr lang="es-ES_tradnl" sz="2400" dirty="0"/>
              <a:t> </a:t>
            </a:r>
            <a:r>
              <a:rPr lang="es-ES_tradnl" sz="2400" dirty="0" err="1"/>
              <a:t>indetify</a:t>
            </a:r>
            <a:r>
              <a:rPr lang="es-ES_tradnl" sz="2400" dirty="0"/>
              <a:t>:</a:t>
            </a:r>
          </a:p>
          <a:p>
            <a:endParaRPr lang="es-ES_tradnl" sz="2400" dirty="0"/>
          </a:p>
          <a:p>
            <a:r>
              <a:rPr lang="es-ES_tradnl" sz="2600" dirty="0"/>
              <a:t>Project </a:t>
            </a:r>
            <a:r>
              <a:rPr lang="es-ES_tradnl" sz="2600" dirty="0" err="1"/>
              <a:t>group</a:t>
            </a:r>
            <a:r>
              <a:rPr lang="es-ES_tradnl" sz="2600" dirty="0"/>
              <a:t>, </a:t>
            </a:r>
            <a:r>
              <a:rPr lang="es-ES_tradnl" sz="2600" dirty="0" err="1"/>
              <a:t>bord</a:t>
            </a:r>
            <a:r>
              <a:rPr lang="es-ES_tradnl" sz="2600" dirty="0"/>
              <a:t>, </a:t>
            </a:r>
            <a:r>
              <a:rPr lang="es-ES_tradnl" sz="2600" dirty="0" err="1"/>
              <a:t>executive</a:t>
            </a:r>
            <a:r>
              <a:rPr lang="es-ES_tradnl" sz="2600" dirty="0"/>
              <a:t> </a:t>
            </a:r>
            <a:r>
              <a:rPr lang="es-ES_tradnl" sz="2600" dirty="0" err="1"/>
              <a:t>comité,coordinators</a:t>
            </a:r>
            <a:r>
              <a:rPr lang="es-ES_tradnl" sz="2600" dirty="0"/>
              <a:t> </a:t>
            </a:r>
            <a:r>
              <a:rPr lang="es-ES_tradnl" sz="2600" dirty="0" err="1"/>
              <a:t>structure</a:t>
            </a:r>
            <a:r>
              <a:rPr lang="es-ES_tradnl" sz="2600" dirty="0"/>
              <a:t>, </a:t>
            </a:r>
            <a:r>
              <a:rPr lang="es-ES_tradnl" sz="2600" dirty="0" err="1"/>
              <a:t>management</a:t>
            </a:r>
            <a:r>
              <a:rPr lang="es-ES_tradnl" sz="2600" dirty="0"/>
              <a:t> </a:t>
            </a:r>
            <a:r>
              <a:rPr lang="es-ES_tradnl" sz="2600" dirty="0" err="1"/>
              <a:t>structures</a:t>
            </a:r>
            <a:r>
              <a:rPr lang="es-ES_tradnl" sz="2600" dirty="0"/>
              <a:t>, </a:t>
            </a:r>
            <a:r>
              <a:rPr lang="es-ES_tradnl" sz="2600" dirty="0" err="1"/>
              <a:t>implementing</a:t>
            </a:r>
            <a:r>
              <a:rPr lang="es-ES_tradnl" sz="2600" dirty="0"/>
              <a:t> </a:t>
            </a:r>
            <a:r>
              <a:rPr lang="es-ES_tradnl" sz="2600" dirty="0" err="1"/>
              <a:t>teams</a:t>
            </a:r>
            <a:r>
              <a:rPr lang="es-ES_tradnl" sz="2600" dirty="0"/>
              <a:t> </a:t>
            </a:r>
            <a:r>
              <a:rPr lang="es-ES_tradnl" sz="2600" dirty="0" err="1"/>
              <a:t>etc</a:t>
            </a:r>
            <a:endParaRPr lang="es-ES_tradnl" sz="2600" dirty="0"/>
          </a:p>
        </p:txBody>
      </p:sp>
    </p:spTree>
    <p:extLst>
      <p:ext uri="{BB962C8B-B14F-4D97-AF65-F5344CB8AC3E}">
        <p14:creationId xmlns:p14="http://schemas.microsoft.com/office/powerpoint/2010/main" val="264322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B3ECC2-997E-6C4A-93F8-9B597C87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bg2">
                    <a:lumMod val="50000"/>
                  </a:schemeClr>
                </a:solidFill>
              </a:rPr>
              <a:t>The allies/antagonist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4E4D5A4-653A-5648-B1B3-8F570EB29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312" y="1905000"/>
            <a:ext cx="8915400" cy="4679322"/>
          </a:xfrm>
        </p:spPr>
        <p:txBody>
          <a:bodyPr>
            <a:normAutofit/>
          </a:bodyPr>
          <a:lstStyle/>
          <a:p>
            <a:r>
              <a:rPr lang="en-GB" sz="2400" dirty="0"/>
              <a:t>In this category of stakeholders we identify the groups, organisations, persons who are not implementing the Project but: </a:t>
            </a:r>
          </a:p>
          <a:p>
            <a:endParaRPr lang="en-GB" sz="2400" dirty="0"/>
          </a:p>
          <a:p>
            <a:r>
              <a:rPr lang="en-GB" sz="2400" dirty="0"/>
              <a:t>they support the Project (allies)  </a:t>
            </a:r>
          </a:p>
          <a:p>
            <a:endParaRPr lang="en-GB" sz="2400" dirty="0"/>
          </a:p>
          <a:p>
            <a:r>
              <a:rPr lang="en-GB" sz="2400" dirty="0"/>
              <a:t>act against the Project(antagonist)</a:t>
            </a:r>
          </a:p>
        </p:txBody>
      </p:sp>
    </p:spTree>
    <p:extLst>
      <p:ext uri="{BB962C8B-B14F-4D97-AF65-F5344CB8AC3E}">
        <p14:creationId xmlns:p14="http://schemas.microsoft.com/office/powerpoint/2010/main" val="320523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9"/>
          <p:cNvSpPr>
            <a:spLocks noGrp="1" noChangeArrowheads="1"/>
          </p:cNvSpPr>
          <p:nvPr>
            <p:ph type="title"/>
          </p:nvPr>
        </p:nvSpPr>
        <p:spPr>
          <a:xfrm>
            <a:off x="1219200" y="368300"/>
            <a:ext cx="10972800" cy="1371600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Analysis of target groups</a:t>
            </a:r>
            <a:br>
              <a:rPr lang="sv-SE" sz="36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br>
              <a:rPr lang="sv-SE" sz="36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br>
              <a:rPr lang="sv-SE" sz="36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GB" sz="27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Identify the groups or persons in this category and  analyse the strengths and weakness for each of them</a:t>
            </a:r>
          </a:p>
        </p:txBody>
      </p:sp>
      <p:graphicFrame>
        <p:nvGraphicFramePr>
          <p:cNvPr id="44058" name="Group 26"/>
          <p:cNvGraphicFramePr>
            <a:graphicFrameLocks noGrp="1"/>
          </p:cNvGraphicFramePr>
          <p:nvPr>
            <p:ph type="tbl" idx="1"/>
          </p:nvPr>
        </p:nvGraphicFramePr>
        <p:xfrm>
          <a:off x="1308100" y="3144678"/>
          <a:ext cx="9880599" cy="3547928"/>
        </p:xfrm>
        <a:graphic>
          <a:graphicData uri="http://schemas.openxmlformats.org/drawingml/2006/table">
            <a:tbl>
              <a:tblPr/>
              <a:tblGrid>
                <a:gridCol w="38100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3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33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Group: primary/secondary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Strengths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Weaknesses</a:t>
                      </a:r>
                      <a:endParaRPr kumimoji="0" lang="sv-S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587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>
          <a:xfrm>
            <a:off x="1780124" y="6622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Analysis of actors</a:t>
            </a:r>
            <a:br>
              <a:rPr lang="sv-SE" sz="3600" b="1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br>
              <a:rPr lang="sv-SE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GB" sz="27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Identify the groups or persons in this category and  analyse the strengths, weaknesses, problems and interests/motivation for each of them</a:t>
            </a:r>
            <a:r>
              <a:rPr lang="sv-SE" dirty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</a:p>
        </p:txBody>
      </p:sp>
      <p:graphicFrame>
        <p:nvGraphicFramePr>
          <p:cNvPr id="39987" name="Group 51"/>
          <p:cNvGraphicFramePr>
            <a:graphicFrameLocks noGrp="1"/>
          </p:cNvGraphicFramePr>
          <p:nvPr>
            <p:ph sz="half" idx="1"/>
          </p:nvPr>
        </p:nvGraphicFramePr>
        <p:xfrm>
          <a:off x="1676400" y="3429000"/>
          <a:ext cx="6858001" cy="4114800"/>
        </p:xfrm>
        <a:graphic>
          <a:graphicData uri="http://schemas.openxmlformats.org/drawingml/2006/table">
            <a:tbl>
              <a:tblPr/>
              <a:tblGrid>
                <a:gridCol w="1311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2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2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Strengths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Weaknesses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9988" name="Group 52"/>
          <p:cNvGraphicFramePr>
            <a:graphicFrameLocks noGrp="1"/>
          </p:cNvGraphicFramePr>
          <p:nvPr>
            <p:ph sz="half" idx="2"/>
          </p:nvPr>
        </p:nvGraphicFramePr>
        <p:xfrm>
          <a:off x="8534401" y="3419475"/>
          <a:ext cx="3060699" cy="4124325"/>
        </p:xfrm>
        <a:graphic>
          <a:graphicData uri="http://schemas.openxmlformats.org/drawingml/2006/table">
            <a:tbl>
              <a:tblPr/>
              <a:tblGrid>
                <a:gridCol w="3060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12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sv-S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ahoma" charset="0"/>
                          <a:ea typeface="ＭＳ Ｐゴシック" charset="0"/>
                          <a:cs typeface="Arial" charset="0"/>
                        </a:rPr>
                        <a:t>Interests/Motivation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4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129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11442700" cy="13716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Analysis of allies/antagonists</a:t>
            </a:r>
          </a:p>
        </p:txBody>
      </p:sp>
      <p:graphicFrame>
        <p:nvGraphicFramePr>
          <p:cNvPr id="42015" name="Group 31"/>
          <p:cNvGraphicFramePr>
            <a:graphicFrameLocks noGrp="1"/>
          </p:cNvGraphicFramePr>
          <p:nvPr>
            <p:ph type="tbl" idx="1"/>
          </p:nvPr>
        </p:nvGraphicFramePr>
        <p:xfrm>
          <a:off x="2209800" y="2527300"/>
          <a:ext cx="6781800" cy="3603624"/>
        </p:xfrm>
        <a:graphic>
          <a:graphicData uri="http://schemas.openxmlformats.org/drawingml/2006/table">
            <a:tbl>
              <a:tblPr/>
              <a:tblGrid>
                <a:gridCol w="1487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2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7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libri" charset="0"/>
                          <a:ea typeface="ＭＳ Ｐゴシック" charset="0"/>
                          <a:cs typeface="Arial" charset="0"/>
                        </a:rPr>
                        <a:t>Group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libri" charset="0"/>
                          <a:ea typeface="ＭＳ Ｐゴシック" charset="0"/>
                          <a:cs typeface="Arial" charset="0"/>
                        </a:rPr>
                        <a:t>Interests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libri" charset="0"/>
                          <a:ea typeface="ＭＳ Ｐゴシック" charset="0"/>
                          <a:cs typeface="Arial" charset="0"/>
                        </a:rPr>
                        <a:t>Possibilities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Calibri" charset="0"/>
                          <a:ea typeface="ＭＳ Ｐゴシック" charset="0"/>
                          <a:cs typeface="Arial" charset="0"/>
                        </a:rPr>
                        <a:t>Threats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charset="0"/>
                        <a:buNone/>
                        <a:tabLst/>
                      </a:pPr>
                      <a:endParaRPr kumimoji="0" lang="sv-S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ektangel 1">
            <a:extLst>
              <a:ext uri="{FF2B5EF4-FFF2-40B4-BE49-F238E27FC236}">
                <a16:creationId xmlns:a16="http://schemas.microsoft.com/office/drawing/2014/main" id="{3E5990F3-55D5-3A47-8DB3-44A1178D68BA}"/>
              </a:ext>
            </a:extLst>
          </p:cNvPr>
          <p:cNvSpPr/>
          <p:nvPr/>
        </p:nvSpPr>
        <p:spPr>
          <a:xfrm>
            <a:off x="2209800" y="829270"/>
            <a:ext cx="6565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sv-SE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Identify the groups or persons in this category and  analyse the interests, possibilities and threats for each of them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7549179"/>
      </p:ext>
    </p:extLst>
  </p:cSld>
  <p:clrMapOvr>
    <a:masterClrMapping/>
  </p:clrMapOvr>
</p:sld>
</file>

<file path=ppt/theme/theme1.xml><?xml version="1.0" encoding="utf-8"?>
<a:theme xmlns:a="http://schemas.openxmlformats.org/drawingml/2006/main" name="Slinga">
  <a:themeElements>
    <a:clrScheme name="Varm blå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Slinga</Template>
  <TotalTime>6</TotalTime>
  <Words>244</Words>
  <Application>Microsoft Macintosh PowerPoint</Application>
  <PresentationFormat>Bredbild</PresentationFormat>
  <Paragraphs>49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Tahoma</vt:lpstr>
      <vt:lpstr>Wingdings</vt:lpstr>
      <vt:lpstr>Wingdings 3</vt:lpstr>
      <vt:lpstr>Slinga</vt:lpstr>
      <vt:lpstr>PowerPoint-presentation</vt:lpstr>
      <vt:lpstr>Stakeholders are  </vt:lpstr>
      <vt:lpstr>Target groups</vt:lpstr>
      <vt:lpstr>More about target groups</vt:lpstr>
      <vt:lpstr>The actors</vt:lpstr>
      <vt:lpstr>The allies/antagonist</vt:lpstr>
      <vt:lpstr>Analysis of target groups   Identify the groups or persons in this category and  analyse the strengths and weakness for each of them</vt:lpstr>
      <vt:lpstr>Analysis of actors  Identify the groups or persons in this category and  analyse the strengths, weaknesses, problems and interests/motivation for each of them </vt:lpstr>
      <vt:lpstr>Analysis of allies/antagonists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Maria Holmqvist</dc:creator>
  <cp:lastModifiedBy>Maria Holmqvist</cp:lastModifiedBy>
  <cp:revision>1</cp:revision>
  <dcterms:created xsi:type="dcterms:W3CDTF">2020-06-06T15:59:57Z</dcterms:created>
  <dcterms:modified xsi:type="dcterms:W3CDTF">2020-06-06T16:09:28Z</dcterms:modified>
</cp:coreProperties>
</file>