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326" r:id="rId2"/>
    <p:sldId id="311" r:id="rId3"/>
    <p:sldId id="539" r:id="rId4"/>
    <p:sldId id="524" r:id="rId5"/>
    <p:sldId id="52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296"/>
  </p:normalViewPr>
  <p:slideViewPr>
    <p:cSldViewPr snapToGrid="0" snapToObjects="1">
      <p:cViewPr varScale="1">
        <p:scale>
          <a:sx n="93" d="100"/>
          <a:sy n="93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8F743-39C1-C440-8213-94802EBF57DA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s-ES_tradnl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A5883-0AA6-7945-B5A1-82A5802A5D22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091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F90E274-33F9-D341-BA23-D875F77CC969}" type="slidenum">
              <a:rPr lang="sv-SE" sz="1200">
                <a:latin typeface="Calibri" charset="0"/>
                <a:cs typeface="Arial" charset="0"/>
              </a:rPr>
              <a:pPr eaLnBrk="1" hangingPunct="1"/>
              <a:t>3</a:t>
            </a:fld>
            <a:endParaRPr lang="sv-SE" sz="1200">
              <a:latin typeface="Calibri" charset="0"/>
              <a:cs typeface="Arial" charset="0"/>
            </a:endParaRPr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sv-SE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791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>
            <a:extLst>
              <a:ext uri="{FF2B5EF4-FFF2-40B4-BE49-F238E27FC236}">
                <a16:creationId xmlns:a16="http://schemas.microsoft.com/office/drawing/2014/main" id="{A371CB97-C7DB-714C-B257-2685C45F07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B79C54A-E93F-424A-B81A-A27D50F0D635}" type="slidenum">
              <a:rPr lang="sv-SE" altLang="sv-SE" sz="1200">
                <a:latin typeface="Calibri" panose="020F0502020204030204" pitchFamily="34" charset="0"/>
              </a:rPr>
              <a:pPr eaLnBrk="1" hangingPunct="1"/>
              <a:t>4</a:t>
            </a:fld>
            <a:endParaRPr lang="sv-SE" altLang="sv-SE" sz="1200">
              <a:latin typeface="Calibri" panose="020F0502020204030204" pitchFamily="34" charset="0"/>
            </a:endParaRPr>
          </a:p>
        </p:txBody>
      </p:sp>
      <p:sp>
        <p:nvSpPr>
          <p:cNvPr id="81922" name="Rectangle 2">
            <a:extLst>
              <a:ext uri="{FF2B5EF4-FFF2-40B4-BE49-F238E27FC236}">
                <a16:creationId xmlns:a16="http://schemas.microsoft.com/office/drawing/2014/main" id="{2FDF7486-908D-F34C-8520-1C1B204E40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64B6F10C-9D3E-2745-85AF-8DE9100A00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sv-SE" altLang="sv-SE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8337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ch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eskriv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 för 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nt eller fals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09800" y="476674"/>
            <a:ext cx="7772400" cy="1368151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1F497D"/>
                </a:solidFill>
                <a:latin typeface="+mn-lt"/>
              </a:rPr>
              <a:t>A result oriented organization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927648" y="3933056"/>
            <a:ext cx="6400800" cy="2088232"/>
          </a:xfrm>
        </p:spPr>
        <p:txBody>
          <a:bodyPr>
            <a:normAutofit/>
          </a:bodyPr>
          <a:lstStyle/>
          <a:p>
            <a:pPr algn="l"/>
            <a:endParaRPr lang="sv-SE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266" y="2492213"/>
            <a:ext cx="216356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7723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28A5210F-92C5-2D4C-A956-76CEFE923E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sv-SE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External factors: assumptions and risks, chapter 7 (LFA step 8 and 9).  PR1</a:t>
            </a:r>
            <a:endParaRPr lang="sv-SE" altLang="sv-SE" sz="4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1823946C-26A7-C041-BC4D-448268E919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en-US" altLang="sv-SE" dirty="0">
              <a:latin typeface="Arial Narrow" panose="020B060402020202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sv-SE" sz="2400" dirty="0"/>
              <a:t>The analysis of external factors will lead to three types of interventions:</a:t>
            </a:r>
          </a:p>
          <a:p>
            <a:pPr marL="1885950" lvl="3" indent="-514350" eaLnBrk="1" hangingPunct="1">
              <a:lnSpc>
                <a:spcPct val="80000"/>
              </a:lnSpc>
              <a:buAutoNum type="alphaUcPeriod"/>
            </a:pPr>
            <a:r>
              <a:rPr lang="en-US" altLang="sv-SE" sz="2400" dirty="0"/>
              <a:t>Adaption of the intervention logic, by adding results or activities</a:t>
            </a:r>
          </a:p>
          <a:p>
            <a:pPr marL="1885950" lvl="3" indent="-514350" eaLnBrk="1" hangingPunct="1">
              <a:lnSpc>
                <a:spcPct val="80000"/>
              </a:lnSpc>
              <a:buAutoNum type="alphaUcPeriod"/>
            </a:pPr>
            <a:endParaRPr lang="en-US" altLang="sv-SE" sz="2400" dirty="0"/>
          </a:p>
          <a:p>
            <a:pPr marL="1371600" lvl="3" indent="0" eaLnBrk="1" hangingPunct="1">
              <a:lnSpc>
                <a:spcPct val="80000"/>
              </a:lnSpc>
              <a:buNone/>
            </a:pPr>
            <a:r>
              <a:rPr lang="en-US" altLang="sv-SE" sz="2400" dirty="0">
                <a:cs typeface="Times New Roman" panose="02020603050405020304" pitchFamily="18" charset="0"/>
              </a:rPr>
              <a:t>B.	</a:t>
            </a:r>
            <a:r>
              <a:rPr lang="en-US" altLang="sv-SE" sz="2400" dirty="0"/>
              <a:t>Increasing the external factors or prerequisites</a:t>
            </a:r>
          </a:p>
          <a:p>
            <a:pPr marL="1371600" lvl="3" indent="0" eaLnBrk="1" hangingPunct="1">
              <a:lnSpc>
                <a:spcPct val="80000"/>
              </a:lnSpc>
              <a:buNone/>
            </a:pPr>
            <a:endParaRPr lang="en-US" altLang="sv-SE" sz="2400" dirty="0">
              <a:cs typeface="Times New Roman" panose="02020603050405020304" pitchFamily="18" charset="0"/>
            </a:endParaRPr>
          </a:p>
          <a:p>
            <a:pPr marL="1885950" lvl="3" indent="-514350" eaLnBrk="1" hangingPunct="1">
              <a:lnSpc>
                <a:spcPct val="80000"/>
              </a:lnSpc>
              <a:buAutoNum type="alphaUcPeriod" startAt="3"/>
            </a:pPr>
            <a:r>
              <a:rPr lang="en-US" altLang="sv-SE" sz="2400" dirty="0"/>
              <a:t>Searching for further information to deepen the knowledge about the planned efforts.</a:t>
            </a:r>
          </a:p>
          <a:p>
            <a:pPr marL="1371600" lvl="3" indent="0" eaLnBrk="1" hangingPunct="1">
              <a:lnSpc>
                <a:spcPct val="80000"/>
              </a:lnSpc>
              <a:buNone/>
            </a:pPr>
            <a:endParaRPr lang="en-US" altLang="sv-SE" sz="2400" dirty="0"/>
          </a:p>
          <a:p>
            <a:pPr marL="1885950" lvl="3" indent="-514350" eaLnBrk="1" hangingPunct="1">
              <a:lnSpc>
                <a:spcPct val="80000"/>
              </a:lnSpc>
              <a:buAutoNum type="alphaUcPeriod" startAt="3"/>
            </a:pPr>
            <a:r>
              <a:rPr lang="en-US" altLang="sv-SE" sz="2400" dirty="0"/>
              <a:t>Program abandonment</a:t>
            </a:r>
            <a:endParaRPr lang="sv-SE" altLang="sv-SE" sz="2400" dirty="0"/>
          </a:p>
          <a:p>
            <a:pPr eaLnBrk="1" hangingPunct="1">
              <a:lnSpc>
                <a:spcPct val="80000"/>
              </a:lnSpc>
            </a:pPr>
            <a:endParaRPr lang="sv-SE" altLang="sv-SE" sz="1600" dirty="0"/>
          </a:p>
        </p:txBody>
      </p:sp>
    </p:spTree>
    <p:extLst>
      <p:ext uri="{BB962C8B-B14F-4D97-AF65-F5344CB8AC3E}">
        <p14:creationId xmlns:p14="http://schemas.microsoft.com/office/powerpoint/2010/main" val="232541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Assumptions</a:t>
            </a: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1200" y="1066800"/>
            <a:ext cx="10312400" cy="4876800"/>
          </a:xfrm>
        </p:spPr>
        <p:txBody>
          <a:bodyPr>
            <a:noAutofit/>
          </a:bodyPr>
          <a:lstStyle/>
          <a:p>
            <a:pPr algn="l">
              <a:buFont typeface="Wingdings" charset="0"/>
              <a:buNone/>
            </a:pP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Situations, things that occur, or decisions that need </a:t>
            </a:r>
            <a:r>
              <a:rPr lang="en-US" u="sng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to be taken, that occur, </a:t>
            </a: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 for the success of the project, but that are partly or completely out of the projects </a:t>
            </a:r>
            <a:r>
              <a:rPr lang="en-US" altLang="ja-JP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control. </a:t>
            </a:r>
          </a:p>
          <a:p>
            <a:pPr algn="l">
              <a:buFont typeface="Wingdings" charset="0"/>
              <a:buNone/>
            </a:pP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They are also known as conditions or hypothesis. </a:t>
            </a:r>
          </a:p>
          <a:p>
            <a:pPr algn="l">
              <a:buFont typeface="Wingdings" charset="0"/>
              <a:buNone/>
            </a:pP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To establish assumptions helps to:</a:t>
            </a:r>
          </a:p>
          <a:p>
            <a:pPr algn="l">
              <a:buFont typeface="Wingdings" charset="0"/>
              <a:buNone/>
            </a:pP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- look over risks and possibilities for success</a:t>
            </a:r>
          </a:p>
          <a:p>
            <a:pPr algn="l">
              <a:buFontTx/>
              <a:buChar char="-"/>
            </a:pP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 avoid the risks, by reformulating the project</a:t>
            </a:r>
          </a:p>
          <a:p>
            <a:pPr algn="l"/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- limit area and responsibility for the responsible of the project- show areas where more information or research might be needed</a:t>
            </a:r>
          </a:p>
          <a:p>
            <a:pPr algn="l">
              <a:buFont typeface="Wingdings" charset="0"/>
              <a:buNone/>
            </a:pPr>
            <a:r>
              <a:rPr lang="en-US" sz="2800" dirty="0">
                <a:solidFill>
                  <a:srgbClr val="000000"/>
                </a:solidFill>
                <a:latin typeface="+mj-lt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78851" name="Rectangle 4"/>
          <p:cNvSpPr>
            <a:spLocks noChangeArrowheads="1"/>
          </p:cNvSpPr>
          <p:nvPr/>
        </p:nvSpPr>
        <p:spPr bwMode="auto">
          <a:xfrm>
            <a:off x="1431925" y="5267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sv-S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47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>
            <a:extLst>
              <a:ext uri="{FF2B5EF4-FFF2-40B4-BE49-F238E27FC236}">
                <a16:creationId xmlns:a16="http://schemas.microsoft.com/office/drawing/2014/main" id="{D60971C9-2846-6241-95C5-4C66560535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05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sv-SE" sz="4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panose="020B0600070205080204" pitchFamily="34" charset="-128"/>
              </a:rPr>
              <a:t>Risks</a:t>
            </a:r>
            <a:endParaRPr lang="sv-SE" altLang="sv-SE" sz="4400" b="1" dirty="0">
              <a:solidFill>
                <a:schemeClr val="accent1">
                  <a:lumMod val="75000"/>
                </a:schemeClr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80898" name="Rectangle 3">
            <a:extLst>
              <a:ext uri="{FF2B5EF4-FFF2-40B4-BE49-F238E27FC236}">
                <a16:creationId xmlns:a16="http://schemas.microsoft.com/office/drawing/2014/main" id="{FD346CA0-AF78-7344-86CB-0D9011C149D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05000" y="1066800"/>
            <a:ext cx="8458200" cy="4876800"/>
          </a:xfrm>
        </p:spPr>
        <p:txBody>
          <a:bodyPr/>
          <a:lstStyle/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GB" altLang="sv-SE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Situations, things that occur or decisions taken that are mainly or completely outside the programme</a:t>
            </a:r>
            <a:r>
              <a:rPr lang="en-GB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’s control and that imply a threat for the future intervention.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n-GB" altLang="sv-SE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GB" altLang="sv-SE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Analysis of the risks help to</a:t>
            </a:r>
          </a:p>
          <a:p>
            <a:pPr algn="l">
              <a:lnSpc>
                <a:spcPct val="80000"/>
              </a:lnSpc>
            </a:pPr>
            <a:r>
              <a:rPr lang="en-GB" altLang="sv-SE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	- Identify possibilities for success</a:t>
            </a:r>
          </a:p>
          <a:p>
            <a:pPr algn="l">
              <a:lnSpc>
                <a:spcPct val="80000"/>
              </a:lnSpc>
            </a:pPr>
            <a:r>
              <a:rPr lang="en-GB" altLang="sv-SE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	- Avoid great risks, by reformulating the programme</a:t>
            </a:r>
          </a:p>
          <a:p>
            <a:pPr algn="l">
              <a:lnSpc>
                <a:spcPct val="80000"/>
              </a:lnSpc>
            </a:pPr>
            <a:r>
              <a:rPr lang="en-GB" altLang="sv-SE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	- Limit area and responsibility for the responsible of the 	programme</a:t>
            </a:r>
          </a:p>
          <a:p>
            <a:pPr algn="l">
              <a:lnSpc>
                <a:spcPct val="80000"/>
              </a:lnSpc>
            </a:pPr>
            <a:r>
              <a:rPr lang="en-GB" altLang="sv-SE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	- Show areas where more information or research might be 	necessary</a:t>
            </a:r>
          </a:p>
          <a:p>
            <a:pPr algn="l">
              <a:lnSpc>
                <a:spcPct val="80000"/>
              </a:lnSpc>
            </a:pPr>
            <a:r>
              <a:rPr lang="en-GB" altLang="sv-SE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	- Identification of some </a:t>
            </a:r>
            <a:r>
              <a:rPr lang="en-GB" altLang="ja-JP" u="sng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” killing factors”</a:t>
            </a:r>
            <a:r>
              <a:rPr lang="en-GB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and reformulation 	of the entire programme or parts of it. </a:t>
            </a:r>
            <a:endParaRPr lang="en-GB" altLang="sv-SE" dirty="0">
              <a:solidFill>
                <a:srgbClr val="000000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0899" name="Rectangle 4">
            <a:extLst>
              <a:ext uri="{FF2B5EF4-FFF2-40B4-BE49-F238E27FC236}">
                <a16:creationId xmlns:a16="http://schemas.microsoft.com/office/drawing/2014/main" id="{36D9BF1B-054C-BD4D-B867-A3E239F27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638" y="5267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sv-SE" altLang="sv-SE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702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1F00F9-DBC9-B54D-8B43-72C144F58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>
                <a:solidFill>
                  <a:schemeClr val="accent1">
                    <a:lumMod val="75000"/>
                  </a:schemeClr>
                </a:solidFill>
              </a:rPr>
              <a:t>Risk management</a:t>
            </a:r>
            <a:endParaRPr lang="sv-SE" dirty="0"/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F8272D0F-968B-CA44-8EF3-7B88720E8D0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690688"/>
          <a:ext cx="10515600" cy="53049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028">
                  <a:extLst>
                    <a:ext uri="{9D8B030D-6E8A-4147-A177-3AD203B41FA5}">
                      <a16:colId xmlns:a16="http://schemas.microsoft.com/office/drawing/2014/main" val="3472440413"/>
                    </a:ext>
                  </a:extLst>
                </a:gridCol>
                <a:gridCol w="1394622">
                  <a:extLst>
                    <a:ext uri="{9D8B030D-6E8A-4147-A177-3AD203B41FA5}">
                      <a16:colId xmlns:a16="http://schemas.microsoft.com/office/drawing/2014/main" val="26675877"/>
                    </a:ext>
                  </a:extLst>
                </a:gridCol>
                <a:gridCol w="1630564">
                  <a:extLst>
                    <a:ext uri="{9D8B030D-6E8A-4147-A177-3AD203B41FA5}">
                      <a16:colId xmlns:a16="http://schemas.microsoft.com/office/drawing/2014/main" val="2027038381"/>
                    </a:ext>
                  </a:extLst>
                </a:gridCol>
                <a:gridCol w="2026022">
                  <a:extLst>
                    <a:ext uri="{9D8B030D-6E8A-4147-A177-3AD203B41FA5}">
                      <a16:colId xmlns:a16="http://schemas.microsoft.com/office/drawing/2014/main" val="498290056"/>
                    </a:ext>
                  </a:extLst>
                </a:gridCol>
                <a:gridCol w="2618653">
                  <a:extLst>
                    <a:ext uri="{9D8B030D-6E8A-4147-A177-3AD203B41FA5}">
                      <a16:colId xmlns:a16="http://schemas.microsoft.com/office/drawing/2014/main" val="3637057958"/>
                    </a:ext>
                  </a:extLst>
                </a:gridCol>
                <a:gridCol w="1837711">
                  <a:extLst>
                    <a:ext uri="{9D8B030D-6E8A-4147-A177-3AD203B41FA5}">
                      <a16:colId xmlns:a16="http://schemas.microsoft.com/office/drawing/2014/main" val="547046830"/>
                    </a:ext>
                  </a:extLst>
                </a:gridCol>
              </a:tblGrid>
              <a:tr h="307466">
                <a:tc gridSpan="3">
                  <a:txBody>
                    <a:bodyPr/>
                    <a:lstStyle/>
                    <a:p>
                      <a:pPr algn="ctr">
                        <a:spcBef>
                          <a:spcPts val="1500"/>
                        </a:spcBef>
                        <a:spcAft>
                          <a:spcPts val="200"/>
                        </a:spcAft>
                      </a:pPr>
                      <a:r>
                        <a:rPr lang="en-GB" sz="1600" kern="0" spc="100">
                          <a:effectLst/>
                        </a:rPr>
                        <a:t> </a:t>
                      </a:r>
                      <a:endParaRPr lang="sv-SE" sz="1100" b="1" kern="0" spc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500"/>
                        </a:spcBef>
                        <a:spcAft>
                          <a:spcPts val="200"/>
                        </a:spcAft>
                      </a:pPr>
                      <a:r>
                        <a:rPr lang="en-GB" sz="2000" kern="0" spc="100" dirty="0">
                          <a:effectLst/>
                        </a:rPr>
                        <a:t>Risk Analysis and Risk Management </a:t>
                      </a:r>
                      <a:endParaRPr lang="sv-SE" sz="2000" b="1" kern="0" spc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5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0" spc="100">
                          <a:effectLst/>
                        </a:rPr>
                        <a:t> </a:t>
                      </a:r>
                      <a:endParaRPr lang="sv-SE" sz="1100" b="1" kern="0" spc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2908418"/>
                  </a:ext>
                </a:extLst>
              </a:tr>
              <a:tr h="963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Risks 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Probability (1-5) 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Consequence (1-5) 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Risk factor (probability x consequence)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Strategy:  Risk Mitigation / Management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Risk related to objective number 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636987"/>
                  </a:ext>
                </a:extLst>
              </a:tr>
              <a:tr h="30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1.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739747"/>
                  </a:ext>
                </a:extLst>
              </a:tr>
              <a:tr h="30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2. 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7787198"/>
                  </a:ext>
                </a:extLst>
              </a:tr>
              <a:tr h="30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3. 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6197878"/>
                  </a:ext>
                </a:extLst>
              </a:tr>
              <a:tr h="30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4. 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2958881"/>
                  </a:ext>
                </a:extLst>
              </a:tr>
              <a:tr h="30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5.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9565172"/>
                  </a:ext>
                </a:extLst>
              </a:tr>
              <a:tr h="30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6.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893624"/>
                  </a:ext>
                </a:extLst>
              </a:tr>
              <a:tr h="30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7.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sv-SE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sv-SE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9867046"/>
                  </a:ext>
                </a:extLst>
              </a:tr>
              <a:tr h="228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sv-SE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sv-SE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4018618"/>
                  </a:ext>
                </a:extLst>
              </a:tr>
              <a:tr h="228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4029103"/>
                  </a:ext>
                </a:extLst>
              </a:tr>
              <a:tr h="228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2650842"/>
                  </a:ext>
                </a:extLst>
              </a:tr>
              <a:tr h="228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9271895"/>
                  </a:ext>
                </a:extLst>
              </a:tr>
              <a:tr h="228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6573117"/>
                  </a:ext>
                </a:extLst>
              </a:tr>
              <a:tr h="228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sv-S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sv-SE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02587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A18F6AD3-FF15-5843-982D-97FF781E79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0160" y="2293938"/>
            <a:ext cx="1399317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90440" rIns="91440" bIns="25392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964395"/>
      </p:ext>
    </p:extLst>
  </p:cSld>
  <p:clrMapOvr>
    <a:masterClrMapping/>
  </p:clrMapOvr>
</p:sld>
</file>

<file path=ppt/theme/theme1.xml><?xml version="1.0" encoding="utf-8"?>
<a:theme xmlns:a="http://schemas.openxmlformats.org/drawingml/2006/main" name="Slinga">
  <a:themeElements>
    <a:clrScheme name="Varm blå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223</Words>
  <Application>Microsoft Macintosh PowerPoint</Application>
  <PresentationFormat>Bredbild</PresentationFormat>
  <Paragraphs>118</Paragraphs>
  <Slides>5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13" baseType="lpstr">
      <vt:lpstr>Arial</vt:lpstr>
      <vt:lpstr>Arial Narrow</vt:lpstr>
      <vt:lpstr>Calibri</vt:lpstr>
      <vt:lpstr>Century Gothic</vt:lpstr>
      <vt:lpstr>Times</vt:lpstr>
      <vt:lpstr>Wingdings</vt:lpstr>
      <vt:lpstr>Wingdings 3</vt:lpstr>
      <vt:lpstr>Slinga</vt:lpstr>
      <vt:lpstr>A result oriented organization</vt:lpstr>
      <vt:lpstr>External factors: assumptions and risks, chapter 7 (LFA step 8 and 9).  PR1</vt:lpstr>
      <vt:lpstr>Assumptions</vt:lpstr>
      <vt:lpstr>Risks</vt:lpstr>
      <vt:lpstr>Risk management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Maria Holmqvist</dc:creator>
  <cp:lastModifiedBy>Maria Holmqvist</cp:lastModifiedBy>
  <cp:revision>2</cp:revision>
  <dcterms:created xsi:type="dcterms:W3CDTF">2020-06-06T10:42:02Z</dcterms:created>
  <dcterms:modified xsi:type="dcterms:W3CDTF">2020-06-06T11:14:58Z</dcterms:modified>
</cp:coreProperties>
</file>